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The Youngest Serif" charset="1" panose="00000500000000000000"/>
      <p:regular r:id="rId18"/>
    </p:embeddedFont>
    <p:embeddedFont>
      <p:font typeface="Copperplate Gothic 32 BC" charset="1" panose="020E0807020206020404"/>
      <p:regular r:id="rId19"/>
    </p:embeddedFont>
    <p:embeddedFont>
      <p:font typeface="Calistoga" charset="1" panose="00000500000000000000"/>
      <p:regular r:id="rId20"/>
    </p:embeddedFont>
    <p:embeddedFont>
      <p:font typeface="Abril Fatface" charset="1" panose="02000503000000020003"/>
      <p:regular r:id="rId21"/>
    </p:embeddedFont>
    <p:embeddedFont>
      <p:font typeface="Bodoni FLF" charset="1" panose="02000606090000020003"/>
      <p:regular r:id="rId22"/>
    </p:embeddedFont>
    <p:embeddedFont>
      <p:font typeface="Copperplate Gothic 29 BC" charset="1" panose="020E0504020206020404"/>
      <p:regular r:id="rId23"/>
    </p:embeddedFont>
    <p:embeddedFont>
      <p:font typeface="Telegraf" charset="1" panose="00000500000000000000"/>
      <p:regular r:id="rId24"/>
    </p:embeddedFont>
    <p:embeddedFont>
      <p:font typeface="Public Sans" charset="1" panose="00000000000000000000"/>
      <p:regular r:id="rId25"/>
    </p:embeddedFont>
    <p:embeddedFont>
      <p:font typeface="The Seasons" charset="1" panose="00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https://github.com/balakrishnan-200517"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D8F7B"/>
        </a:solidFill>
      </p:bgPr>
    </p:bg>
    <p:spTree>
      <p:nvGrpSpPr>
        <p:cNvPr id="1" name=""/>
        <p:cNvGrpSpPr/>
        <p:nvPr/>
      </p:nvGrpSpPr>
      <p:grpSpPr>
        <a:xfrm>
          <a:off x="0" y="0"/>
          <a:ext cx="0" cy="0"/>
          <a:chOff x="0" y="0"/>
          <a:chExt cx="0" cy="0"/>
        </a:xfrm>
      </p:grpSpPr>
      <p:sp>
        <p:nvSpPr>
          <p:cNvPr name="TextBox 2" id="2"/>
          <p:cNvSpPr txBox="true"/>
          <p:nvPr/>
        </p:nvSpPr>
        <p:spPr>
          <a:xfrm rot="0">
            <a:off x="-318756" y="-200025"/>
            <a:ext cx="10688801" cy="1717287"/>
          </a:xfrm>
          <a:prstGeom prst="rect">
            <a:avLst/>
          </a:prstGeom>
        </p:spPr>
        <p:txBody>
          <a:bodyPr anchor="t" rtlCol="false" tIns="0" lIns="0" bIns="0" rIns="0">
            <a:spAutoFit/>
          </a:bodyPr>
          <a:lstStyle/>
          <a:p>
            <a:pPr algn="ctr">
              <a:lnSpc>
                <a:spcPts val="14021"/>
              </a:lnSpc>
              <a:spcBef>
                <a:spcPct val="0"/>
              </a:spcBef>
            </a:pPr>
            <a:r>
              <a:rPr lang="en-US" sz="10015">
                <a:solidFill>
                  <a:srgbClr val="000000"/>
                </a:solidFill>
                <a:latin typeface="The Youngest Serif"/>
                <a:ea typeface="The Youngest Serif"/>
                <a:cs typeface="The Youngest Serif"/>
                <a:sym typeface="The Youngest Serif"/>
              </a:rPr>
              <a:t>Digital portfolio</a:t>
            </a:r>
          </a:p>
        </p:txBody>
      </p:sp>
      <p:grpSp>
        <p:nvGrpSpPr>
          <p:cNvPr name="Group 3" id="3"/>
          <p:cNvGrpSpPr/>
          <p:nvPr/>
        </p:nvGrpSpPr>
        <p:grpSpPr>
          <a:xfrm rot="0">
            <a:off x="0" y="0"/>
            <a:ext cx="9673280" cy="1708118"/>
            <a:chOff x="0" y="0"/>
            <a:chExt cx="2547695" cy="449875"/>
          </a:xfrm>
        </p:grpSpPr>
        <p:sp>
          <p:nvSpPr>
            <p:cNvPr name="Freeform 4" id="4"/>
            <p:cNvSpPr/>
            <p:nvPr/>
          </p:nvSpPr>
          <p:spPr>
            <a:xfrm flipH="false" flipV="false" rot="0">
              <a:off x="0" y="0"/>
              <a:ext cx="2547695" cy="449875"/>
            </a:xfrm>
            <a:custGeom>
              <a:avLst/>
              <a:gdLst/>
              <a:ahLst/>
              <a:cxnLst/>
              <a:rect r="r" b="b" t="t" l="l"/>
              <a:pathLst>
                <a:path h="449875" w="2547695">
                  <a:moveTo>
                    <a:pt x="0" y="0"/>
                  </a:moveTo>
                  <a:lnTo>
                    <a:pt x="2547695" y="0"/>
                  </a:lnTo>
                  <a:lnTo>
                    <a:pt x="2547695" y="449875"/>
                  </a:lnTo>
                  <a:lnTo>
                    <a:pt x="0" y="449875"/>
                  </a:lnTo>
                  <a:close/>
                </a:path>
              </a:pathLst>
            </a:custGeom>
            <a:solidFill>
              <a:srgbClr val="FFFFFF">
                <a:alpha val="32941"/>
              </a:srgbClr>
            </a:solidFill>
          </p:spPr>
        </p:sp>
        <p:sp>
          <p:nvSpPr>
            <p:cNvPr name="TextBox 5" id="5"/>
            <p:cNvSpPr txBox="true"/>
            <p:nvPr/>
          </p:nvSpPr>
          <p:spPr>
            <a:xfrm>
              <a:off x="0" y="-28575"/>
              <a:ext cx="2547695" cy="478450"/>
            </a:xfrm>
            <a:prstGeom prst="rect">
              <a:avLst/>
            </a:prstGeom>
          </p:spPr>
          <p:txBody>
            <a:bodyPr anchor="ctr" rtlCol="false" tIns="50800" lIns="50800" bIns="50800" rIns="50800"/>
            <a:lstStyle/>
            <a:p>
              <a:pPr algn="ctr">
                <a:lnSpc>
                  <a:spcPts val="1890"/>
                </a:lnSpc>
              </a:pPr>
            </a:p>
          </p:txBody>
        </p:sp>
      </p:grpSp>
      <p:sp>
        <p:nvSpPr>
          <p:cNvPr name="Freeform 6" id="6"/>
          <p:cNvSpPr/>
          <p:nvPr/>
        </p:nvSpPr>
        <p:spPr>
          <a:xfrm flipH="false" flipV="false" rot="0">
            <a:off x="551258" y="2240886"/>
            <a:ext cx="2091990" cy="8046114"/>
          </a:xfrm>
          <a:custGeom>
            <a:avLst/>
            <a:gdLst/>
            <a:ahLst/>
            <a:cxnLst/>
            <a:rect r="r" b="b" t="t" l="l"/>
            <a:pathLst>
              <a:path h="8046114" w="2091990">
                <a:moveTo>
                  <a:pt x="0" y="0"/>
                </a:moveTo>
                <a:lnTo>
                  <a:pt x="2091989" y="0"/>
                </a:lnTo>
                <a:lnTo>
                  <a:pt x="2091989" y="8046114"/>
                </a:lnTo>
                <a:lnTo>
                  <a:pt x="0" y="8046114"/>
                </a:lnTo>
                <a:lnTo>
                  <a:pt x="0" y="0"/>
                </a:lnTo>
                <a:close/>
              </a:path>
            </a:pathLst>
          </a:custGeom>
          <a:blipFill>
            <a:blip r:embed="rId2"/>
            <a:stretch>
              <a:fillRect l="0" t="0" r="0" b="0"/>
            </a:stretch>
          </a:blipFill>
        </p:spPr>
      </p:sp>
      <p:sp>
        <p:nvSpPr>
          <p:cNvPr name="Freeform 7" id="7"/>
          <p:cNvSpPr/>
          <p:nvPr/>
        </p:nvSpPr>
        <p:spPr>
          <a:xfrm flipH="false" flipV="false" rot="0">
            <a:off x="15458550" y="0"/>
            <a:ext cx="2829450" cy="4246830"/>
          </a:xfrm>
          <a:custGeom>
            <a:avLst/>
            <a:gdLst/>
            <a:ahLst/>
            <a:cxnLst/>
            <a:rect r="r" b="b" t="t" l="l"/>
            <a:pathLst>
              <a:path h="4246830" w="2829450">
                <a:moveTo>
                  <a:pt x="0" y="0"/>
                </a:moveTo>
                <a:lnTo>
                  <a:pt x="2829450" y="0"/>
                </a:lnTo>
                <a:lnTo>
                  <a:pt x="2829450" y="4246830"/>
                </a:lnTo>
                <a:lnTo>
                  <a:pt x="0" y="4246830"/>
                </a:lnTo>
                <a:lnTo>
                  <a:pt x="0" y="0"/>
                </a:lnTo>
                <a:close/>
              </a:path>
            </a:pathLst>
          </a:custGeom>
          <a:blipFill>
            <a:blip r:embed="rId3"/>
            <a:stretch>
              <a:fillRect l="0" t="0" r="0" b="0"/>
            </a:stretch>
          </a:blipFill>
        </p:spPr>
      </p:sp>
      <p:sp>
        <p:nvSpPr>
          <p:cNvPr name="TextBox 8" id="8"/>
          <p:cNvSpPr txBox="true"/>
          <p:nvPr/>
        </p:nvSpPr>
        <p:spPr>
          <a:xfrm rot="0">
            <a:off x="2123884" y="3088942"/>
            <a:ext cx="15999700" cy="4721391"/>
          </a:xfrm>
          <a:prstGeom prst="rect">
            <a:avLst/>
          </a:prstGeom>
        </p:spPr>
        <p:txBody>
          <a:bodyPr anchor="t" rtlCol="false" tIns="0" lIns="0" bIns="0" rIns="0">
            <a:spAutoFit/>
          </a:bodyPr>
          <a:lstStyle/>
          <a:p>
            <a:pPr algn="ctr">
              <a:lnSpc>
                <a:spcPts val="7364"/>
              </a:lnSpc>
            </a:pPr>
            <a:r>
              <a:rPr lang="en-US" sz="5260">
                <a:solidFill>
                  <a:srgbClr val="000000"/>
                </a:solidFill>
                <a:latin typeface="Copperplate Gothic 32 BC"/>
                <a:ea typeface="Copperplate Gothic 32 BC"/>
                <a:cs typeface="Copperplate Gothic 32 BC"/>
                <a:sym typeface="Copperplate Gothic 32 BC"/>
              </a:rPr>
              <a:t>student name: Balakrishnan.S</a:t>
            </a:r>
          </a:p>
          <a:p>
            <a:pPr algn="ctr">
              <a:lnSpc>
                <a:spcPts val="7364"/>
              </a:lnSpc>
            </a:pPr>
            <a:r>
              <a:rPr lang="en-US" sz="5260">
                <a:solidFill>
                  <a:srgbClr val="000000"/>
                </a:solidFill>
                <a:latin typeface="Copperplate Gothic 32 BC"/>
                <a:ea typeface="Copperplate Gothic 32 BC"/>
                <a:cs typeface="Copperplate Gothic 32 BC"/>
                <a:sym typeface="Copperplate Gothic 32 BC"/>
              </a:rPr>
              <a:t>register no and nmid: 24h241 and A3B7D5137096F098C7E447931E07094D</a:t>
            </a:r>
          </a:p>
          <a:p>
            <a:pPr algn="ctr">
              <a:lnSpc>
                <a:spcPts val="7364"/>
              </a:lnSpc>
            </a:pPr>
            <a:r>
              <a:rPr lang="en-US" sz="5260">
                <a:solidFill>
                  <a:srgbClr val="000000"/>
                </a:solidFill>
                <a:latin typeface="Copperplate Gothic 32 BC"/>
                <a:ea typeface="Copperplate Gothic 32 BC"/>
                <a:cs typeface="Copperplate Gothic 32 BC"/>
                <a:sym typeface="Copperplate Gothic 32 BC"/>
              </a:rPr>
              <a:t>deportment: BCA</a:t>
            </a:r>
          </a:p>
          <a:p>
            <a:pPr algn="ctr">
              <a:lnSpc>
                <a:spcPts val="7364"/>
              </a:lnSpc>
            </a:pPr>
            <a:r>
              <a:rPr lang="en-US" sz="5260">
                <a:solidFill>
                  <a:srgbClr val="000000"/>
                </a:solidFill>
                <a:latin typeface="Copperplate Gothic 32 BC"/>
                <a:ea typeface="Copperplate Gothic 32 BC"/>
                <a:cs typeface="Copperplate Gothic 32 BC"/>
                <a:sym typeface="Copperplate Gothic 32 BC"/>
              </a:rPr>
              <a:t>college: A.M.Jain College</a:t>
            </a:r>
          </a:p>
        </p:txBody>
      </p:sp>
      <p:sp>
        <p:nvSpPr>
          <p:cNvPr name="TextBox 9" id="9"/>
          <p:cNvSpPr txBox="true"/>
          <p:nvPr/>
        </p:nvSpPr>
        <p:spPr>
          <a:xfrm rot="0">
            <a:off x="-72444" y="-200025"/>
            <a:ext cx="10196178" cy="1717287"/>
          </a:xfrm>
          <a:prstGeom prst="rect">
            <a:avLst/>
          </a:prstGeom>
        </p:spPr>
        <p:txBody>
          <a:bodyPr anchor="t" rtlCol="false" tIns="0" lIns="0" bIns="0" rIns="0">
            <a:spAutoFit/>
          </a:bodyPr>
          <a:lstStyle/>
          <a:p>
            <a:pPr algn="ctr">
              <a:lnSpc>
                <a:spcPts val="14021"/>
              </a:lnSpc>
              <a:spcBef>
                <a:spcPct val="0"/>
              </a:spcBef>
            </a:pPr>
            <a:r>
              <a:rPr lang="en-US" sz="10015">
                <a:solidFill>
                  <a:srgbClr val="000000"/>
                </a:solidFill>
                <a:latin typeface="The Youngest Serif"/>
                <a:ea typeface="The Youngest Serif"/>
                <a:cs typeface="The Youngest Serif"/>
                <a:sym typeface="The Youngest Serif"/>
              </a:rPr>
              <a:t>Digital portfolio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0EB"/>
        </a:solidFill>
      </p:bgPr>
    </p:bg>
    <p:spTree>
      <p:nvGrpSpPr>
        <p:cNvPr id="1" name=""/>
        <p:cNvGrpSpPr/>
        <p:nvPr/>
      </p:nvGrpSpPr>
      <p:grpSpPr>
        <a:xfrm>
          <a:off x="0" y="0"/>
          <a:ext cx="0" cy="0"/>
          <a:chOff x="0" y="0"/>
          <a:chExt cx="0" cy="0"/>
        </a:xfrm>
      </p:grpSpPr>
      <p:sp>
        <p:nvSpPr>
          <p:cNvPr name="Freeform 2" id="2"/>
          <p:cNvSpPr/>
          <p:nvPr/>
        </p:nvSpPr>
        <p:spPr>
          <a:xfrm flipH="false" flipV="false" rot="0">
            <a:off x="9883553" y="5794638"/>
            <a:ext cx="8404447" cy="4492362"/>
          </a:xfrm>
          <a:custGeom>
            <a:avLst/>
            <a:gdLst/>
            <a:ahLst/>
            <a:cxnLst/>
            <a:rect r="r" b="b" t="t" l="l"/>
            <a:pathLst>
              <a:path h="4492362" w="8404447">
                <a:moveTo>
                  <a:pt x="0" y="0"/>
                </a:moveTo>
                <a:lnTo>
                  <a:pt x="8404447" y="0"/>
                </a:lnTo>
                <a:lnTo>
                  <a:pt x="8404447" y="4492362"/>
                </a:lnTo>
                <a:lnTo>
                  <a:pt x="0" y="4492362"/>
                </a:lnTo>
                <a:lnTo>
                  <a:pt x="0" y="0"/>
                </a:lnTo>
                <a:close/>
              </a:path>
            </a:pathLst>
          </a:custGeom>
          <a:blipFill>
            <a:blip r:embed="rId2"/>
            <a:stretch>
              <a:fillRect l="-5817" t="-4664" r="-2216" b="-7255"/>
            </a:stretch>
          </a:blipFill>
        </p:spPr>
      </p:sp>
      <p:sp>
        <p:nvSpPr>
          <p:cNvPr name="Freeform 3" id="3"/>
          <p:cNvSpPr/>
          <p:nvPr/>
        </p:nvSpPr>
        <p:spPr>
          <a:xfrm flipH="false" flipV="false" rot="0">
            <a:off x="10737927" y="1208134"/>
            <a:ext cx="7550073" cy="4613080"/>
          </a:xfrm>
          <a:custGeom>
            <a:avLst/>
            <a:gdLst/>
            <a:ahLst/>
            <a:cxnLst/>
            <a:rect r="r" b="b" t="t" l="l"/>
            <a:pathLst>
              <a:path h="4613080" w="7550073">
                <a:moveTo>
                  <a:pt x="0" y="0"/>
                </a:moveTo>
                <a:lnTo>
                  <a:pt x="7550073" y="0"/>
                </a:lnTo>
                <a:lnTo>
                  <a:pt x="7550073" y="4613080"/>
                </a:lnTo>
                <a:lnTo>
                  <a:pt x="0" y="4613080"/>
                </a:lnTo>
                <a:lnTo>
                  <a:pt x="0" y="0"/>
                </a:lnTo>
                <a:close/>
              </a:path>
            </a:pathLst>
          </a:custGeom>
          <a:blipFill>
            <a:blip r:embed="rId3"/>
            <a:stretch>
              <a:fillRect l="-2317" t="-3793" r="-2648" b="-3793"/>
            </a:stretch>
          </a:blipFill>
        </p:spPr>
      </p:sp>
      <p:sp>
        <p:nvSpPr>
          <p:cNvPr name="Freeform 4" id="4"/>
          <p:cNvSpPr/>
          <p:nvPr/>
        </p:nvSpPr>
        <p:spPr>
          <a:xfrm flipH="false" flipV="false" rot="0">
            <a:off x="0" y="3443718"/>
            <a:ext cx="8254778" cy="6843282"/>
          </a:xfrm>
          <a:custGeom>
            <a:avLst/>
            <a:gdLst/>
            <a:ahLst/>
            <a:cxnLst/>
            <a:rect r="r" b="b" t="t" l="l"/>
            <a:pathLst>
              <a:path h="6843282" w="8254778">
                <a:moveTo>
                  <a:pt x="0" y="0"/>
                </a:moveTo>
                <a:lnTo>
                  <a:pt x="8254778" y="0"/>
                </a:lnTo>
                <a:lnTo>
                  <a:pt x="8254778" y="6843282"/>
                </a:lnTo>
                <a:lnTo>
                  <a:pt x="0" y="6843282"/>
                </a:lnTo>
                <a:lnTo>
                  <a:pt x="0" y="0"/>
                </a:lnTo>
                <a:close/>
              </a:path>
            </a:pathLst>
          </a:custGeom>
          <a:blipFill>
            <a:blip r:embed="rId4"/>
            <a:stretch>
              <a:fillRect l="-6236" t="0" r="-3428" b="-1693"/>
            </a:stretch>
          </a:blipFill>
        </p:spPr>
      </p:sp>
      <p:sp>
        <p:nvSpPr>
          <p:cNvPr name="Freeform 5" id="5"/>
          <p:cNvSpPr/>
          <p:nvPr/>
        </p:nvSpPr>
        <p:spPr>
          <a:xfrm flipH="false" flipV="false" rot="0">
            <a:off x="0" y="1208134"/>
            <a:ext cx="1999069" cy="2235584"/>
          </a:xfrm>
          <a:custGeom>
            <a:avLst/>
            <a:gdLst/>
            <a:ahLst/>
            <a:cxnLst/>
            <a:rect r="r" b="b" t="t" l="l"/>
            <a:pathLst>
              <a:path h="2235584" w="1999069">
                <a:moveTo>
                  <a:pt x="0" y="0"/>
                </a:moveTo>
                <a:lnTo>
                  <a:pt x="1999069" y="0"/>
                </a:lnTo>
                <a:lnTo>
                  <a:pt x="1999069" y="2235584"/>
                </a:lnTo>
                <a:lnTo>
                  <a:pt x="0" y="2235584"/>
                </a:lnTo>
                <a:lnTo>
                  <a:pt x="0" y="0"/>
                </a:lnTo>
                <a:close/>
              </a:path>
            </a:pathLst>
          </a:custGeom>
          <a:blipFill>
            <a:blip r:embed="rId5"/>
            <a:stretch>
              <a:fillRect l="-2835" t="-1489" r="0" b="-9134"/>
            </a:stretch>
          </a:blipFill>
        </p:spPr>
      </p:sp>
      <p:sp>
        <p:nvSpPr>
          <p:cNvPr name="Freeform 6" id="6"/>
          <p:cNvSpPr/>
          <p:nvPr/>
        </p:nvSpPr>
        <p:spPr>
          <a:xfrm flipH="false" flipV="false" rot="0">
            <a:off x="7681241" y="7146899"/>
            <a:ext cx="2382552" cy="3140101"/>
          </a:xfrm>
          <a:custGeom>
            <a:avLst/>
            <a:gdLst/>
            <a:ahLst/>
            <a:cxnLst/>
            <a:rect r="r" b="b" t="t" l="l"/>
            <a:pathLst>
              <a:path h="3140101" w="2382552">
                <a:moveTo>
                  <a:pt x="0" y="0"/>
                </a:moveTo>
                <a:lnTo>
                  <a:pt x="2382552" y="0"/>
                </a:lnTo>
                <a:lnTo>
                  <a:pt x="2382552" y="3140101"/>
                </a:lnTo>
                <a:lnTo>
                  <a:pt x="0" y="3140101"/>
                </a:lnTo>
                <a:lnTo>
                  <a:pt x="0" y="0"/>
                </a:lnTo>
                <a:close/>
              </a:path>
            </a:pathLst>
          </a:custGeom>
          <a:blipFill>
            <a:blip r:embed="rId6"/>
            <a:stretch>
              <a:fillRect l="0" t="0" r="0" b="0"/>
            </a:stretch>
          </a:blipFill>
        </p:spPr>
      </p:sp>
      <p:sp>
        <p:nvSpPr>
          <p:cNvPr name="TextBox 7" id="7"/>
          <p:cNvSpPr txBox="true"/>
          <p:nvPr/>
        </p:nvSpPr>
        <p:spPr>
          <a:xfrm rot="0">
            <a:off x="202977" y="213276"/>
            <a:ext cx="10347822" cy="994858"/>
          </a:xfrm>
          <a:prstGeom prst="rect">
            <a:avLst/>
          </a:prstGeom>
        </p:spPr>
        <p:txBody>
          <a:bodyPr anchor="t" rtlCol="false" tIns="0" lIns="0" bIns="0" rIns="0">
            <a:spAutoFit/>
          </a:bodyPr>
          <a:lstStyle/>
          <a:p>
            <a:pPr algn="ctr">
              <a:lnSpc>
                <a:spcPts val="8165"/>
              </a:lnSpc>
              <a:spcBef>
                <a:spcPct val="0"/>
              </a:spcBef>
            </a:pPr>
            <a:r>
              <a:rPr lang="en-US" sz="5832">
                <a:solidFill>
                  <a:srgbClr val="000000"/>
                </a:solidFill>
                <a:latin typeface="The Youngest Serif"/>
                <a:ea typeface="The Youngest Serif"/>
                <a:cs typeface="The Youngest Serif"/>
                <a:sym typeface="The Youngest Serif"/>
              </a:rPr>
              <a:t>RESULTS AND SCREENSHOTS</a:t>
            </a:r>
          </a:p>
        </p:txBody>
      </p:sp>
      <p:grpSp>
        <p:nvGrpSpPr>
          <p:cNvPr name="Group 8" id="8"/>
          <p:cNvGrpSpPr/>
          <p:nvPr/>
        </p:nvGrpSpPr>
        <p:grpSpPr>
          <a:xfrm rot="0">
            <a:off x="43467" y="-265345"/>
            <a:ext cx="12249780" cy="1795052"/>
            <a:chOff x="0" y="0"/>
            <a:chExt cx="3226279" cy="472771"/>
          </a:xfrm>
        </p:grpSpPr>
        <p:sp>
          <p:nvSpPr>
            <p:cNvPr name="Freeform 9" id="9"/>
            <p:cNvSpPr/>
            <p:nvPr/>
          </p:nvSpPr>
          <p:spPr>
            <a:xfrm flipH="false" flipV="false" rot="0">
              <a:off x="0" y="0"/>
              <a:ext cx="3226279" cy="472771"/>
            </a:xfrm>
            <a:custGeom>
              <a:avLst/>
              <a:gdLst/>
              <a:ahLst/>
              <a:cxnLst/>
              <a:rect r="r" b="b" t="t" l="l"/>
              <a:pathLst>
                <a:path h="472771" w="3226279">
                  <a:moveTo>
                    <a:pt x="0" y="0"/>
                  </a:moveTo>
                  <a:lnTo>
                    <a:pt x="3226279" y="0"/>
                  </a:lnTo>
                  <a:lnTo>
                    <a:pt x="3226279" y="472771"/>
                  </a:lnTo>
                  <a:lnTo>
                    <a:pt x="0" y="472771"/>
                  </a:lnTo>
                  <a:close/>
                </a:path>
              </a:pathLst>
            </a:custGeom>
            <a:solidFill>
              <a:srgbClr val="FFFFFF">
                <a:alpha val="32941"/>
              </a:srgbClr>
            </a:solidFill>
          </p:spPr>
        </p:sp>
        <p:sp>
          <p:nvSpPr>
            <p:cNvPr name="TextBox 10" id="10"/>
            <p:cNvSpPr txBox="true"/>
            <p:nvPr/>
          </p:nvSpPr>
          <p:spPr>
            <a:xfrm>
              <a:off x="0" y="-28575"/>
              <a:ext cx="3226279" cy="501346"/>
            </a:xfrm>
            <a:prstGeom prst="rect">
              <a:avLst/>
            </a:prstGeom>
          </p:spPr>
          <p:txBody>
            <a:bodyPr anchor="ctr" rtlCol="false" tIns="50800" lIns="50800" bIns="50800" rIns="50800"/>
            <a:lstStyle/>
            <a:p>
              <a:pPr algn="ctr">
                <a:lnSpc>
                  <a:spcPts val="1890"/>
                </a:lnSpc>
              </a:pPr>
            </a:p>
          </p:txBody>
        </p:sp>
      </p:grpSp>
      <p:sp>
        <p:nvSpPr>
          <p:cNvPr name="Freeform 11" id="11"/>
          <p:cNvSpPr/>
          <p:nvPr/>
        </p:nvSpPr>
        <p:spPr>
          <a:xfrm flipH="false" flipV="false" rot="0">
            <a:off x="10737927" y="1181558"/>
            <a:ext cx="7550073" cy="4613080"/>
          </a:xfrm>
          <a:custGeom>
            <a:avLst/>
            <a:gdLst/>
            <a:ahLst/>
            <a:cxnLst/>
            <a:rect r="r" b="b" t="t" l="l"/>
            <a:pathLst>
              <a:path h="4613080" w="7550073">
                <a:moveTo>
                  <a:pt x="0" y="0"/>
                </a:moveTo>
                <a:lnTo>
                  <a:pt x="7550073" y="0"/>
                </a:lnTo>
                <a:lnTo>
                  <a:pt x="7550073" y="4613080"/>
                </a:lnTo>
                <a:lnTo>
                  <a:pt x="0" y="4613080"/>
                </a:lnTo>
                <a:lnTo>
                  <a:pt x="0" y="0"/>
                </a:lnTo>
                <a:close/>
              </a:path>
            </a:pathLst>
          </a:custGeom>
          <a:blipFill>
            <a:blip r:embed="rId3"/>
            <a:stretch>
              <a:fillRect l="-2317" t="-3793" r="-2648" b="-3793"/>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0EB"/>
        </a:solidFill>
      </p:bgPr>
    </p:bg>
    <p:spTree>
      <p:nvGrpSpPr>
        <p:cNvPr id="1" name=""/>
        <p:cNvGrpSpPr/>
        <p:nvPr/>
      </p:nvGrpSpPr>
      <p:grpSpPr>
        <a:xfrm>
          <a:off x="0" y="0"/>
          <a:ext cx="0" cy="0"/>
          <a:chOff x="0" y="0"/>
          <a:chExt cx="0" cy="0"/>
        </a:xfrm>
      </p:grpSpPr>
      <p:sp>
        <p:nvSpPr>
          <p:cNvPr name="Freeform 2" id="2"/>
          <p:cNvSpPr/>
          <p:nvPr/>
        </p:nvSpPr>
        <p:spPr>
          <a:xfrm flipH="false" flipV="false" rot="0">
            <a:off x="0" y="1482075"/>
            <a:ext cx="2100743" cy="3661425"/>
          </a:xfrm>
          <a:custGeom>
            <a:avLst/>
            <a:gdLst/>
            <a:ahLst/>
            <a:cxnLst/>
            <a:rect r="r" b="b" t="t" l="l"/>
            <a:pathLst>
              <a:path h="3661425" w="2100743">
                <a:moveTo>
                  <a:pt x="0" y="0"/>
                </a:moveTo>
                <a:lnTo>
                  <a:pt x="2100743" y="0"/>
                </a:lnTo>
                <a:lnTo>
                  <a:pt x="2100743" y="3661425"/>
                </a:lnTo>
                <a:lnTo>
                  <a:pt x="0" y="3661425"/>
                </a:lnTo>
                <a:lnTo>
                  <a:pt x="0" y="0"/>
                </a:lnTo>
                <a:close/>
              </a:path>
            </a:pathLst>
          </a:custGeom>
          <a:blipFill>
            <a:blip r:embed="rId2"/>
            <a:stretch>
              <a:fillRect l="0" t="0" r="0" b="0"/>
            </a:stretch>
          </a:blipFill>
        </p:spPr>
      </p:sp>
      <p:sp>
        <p:nvSpPr>
          <p:cNvPr name="TextBox 3" id="3"/>
          <p:cNvSpPr txBox="true"/>
          <p:nvPr/>
        </p:nvSpPr>
        <p:spPr>
          <a:xfrm rot="0">
            <a:off x="0" y="72747"/>
            <a:ext cx="6161646" cy="1136011"/>
          </a:xfrm>
          <a:prstGeom prst="rect">
            <a:avLst/>
          </a:prstGeom>
        </p:spPr>
        <p:txBody>
          <a:bodyPr anchor="t" rtlCol="false" tIns="0" lIns="0" bIns="0" rIns="0">
            <a:spAutoFit/>
          </a:bodyPr>
          <a:lstStyle/>
          <a:p>
            <a:pPr algn="ctr">
              <a:lnSpc>
                <a:spcPts val="9297"/>
              </a:lnSpc>
              <a:spcBef>
                <a:spcPct val="0"/>
              </a:spcBef>
            </a:pPr>
            <a:r>
              <a:rPr lang="en-US" sz="6641">
                <a:solidFill>
                  <a:srgbClr val="000000"/>
                </a:solidFill>
                <a:latin typeface="The Youngest Serif"/>
                <a:ea typeface="The Youngest Serif"/>
                <a:cs typeface="The Youngest Serif"/>
                <a:sym typeface="The Youngest Serif"/>
              </a:rPr>
              <a:t>CONCLUSION</a:t>
            </a:r>
          </a:p>
        </p:txBody>
      </p:sp>
      <p:sp>
        <p:nvSpPr>
          <p:cNvPr name="TextBox 4" id="4"/>
          <p:cNvSpPr txBox="true"/>
          <p:nvPr/>
        </p:nvSpPr>
        <p:spPr>
          <a:xfrm rot="0">
            <a:off x="1971285" y="3791423"/>
            <a:ext cx="14620977" cy="3332156"/>
          </a:xfrm>
          <a:prstGeom prst="rect">
            <a:avLst/>
          </a:prstGeom>
        </p:spPr>
        <p:txBody>
          <a:bodyPr anchor="t" rtlCol="false" tIns="0" lIns="0" bIns="0" rIns="0">
            <a:spAutoFit/>
          </a:bodyPr>
          <a:lstStyle/>
          <a:p>
            <a:pPr algn="ctr">
              <a:lnSpc>
                <a:spcPts val="3792"/>
              </a:lnSpc>
              <a:spcBef>
                <a:spcPct val="0"/>
              </a:spcBef>
            </a:pPr>
            <a:r>
              <a:rPr lang="en-US" sz="2708" spc="501">
                <a:solidFill>
                  <a:srgbClr val="000000"/>
                </a:solidFill>
                <a:latin typeface="Public Sans"/>
                <a:ea typeface="Public Sans"/>
                <a:cs typeface="Public Sans"/>
                <a:sym typeface="Public Sans"/>
              </a:rPr>
              <a:t>THIS PORTFOLIO SUCCESSFULLY PRESENTS SKILLS, EXPERIENCE, AND PROJECTS IN A CLEAN, PROFESSIONAL, AND ENGAGING WAY. WITH RESPONSIVE DESIGN, DARK MODE, AND INTUITIVE NAVIGATION, IT OFFERS VISITORS A SEAMLESS EXPERIENCE ACROSS DEVICES. THE DESIGN BALANCES AESTHETICS AND USABILITY, EFFECTIVELY SUPPORTING PERSONAL BRANDING AND PROFESSIONAL GROWTH.</a:t>
            </a:r>
          </a:p>
        </p:txBody>
      </p:sp>
      <p:grpSp>
        <p:nvGrpSpPr>
          <p:cNvPr name="Group 5" id="5"/>
          <p:cNvGrpSpPr/>
          <p:nvPr/>
        </p:nvGrpSpPr>
        <p:grpSpPr>
          <a:xfrm rot="0">
            <a:off x="0" y="8388983"/>
            <a:ext cx="1738633" cy="173863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427F7B"/>
            </a:solidFill>
          </p:spPr>
        </p:sp>
        <p:sp>
          <p:nvSpPr>
            <p:cNvPr name="TextBox 7" id="7"/>
            <p:cNvSpPr txBox="true"/>
            <p:nvPr/>
          </p:nvSpPr>
          <p:spPr>
            <a:xfrm>
              <a:off x="127000" y="98425"/>
              <a:ext cx="558800" cy="587375"/>
            </a:xfrm>
            <a:prstGeom prst="rect">
              <a:avLst/>
            </a:prstGeom>
          </p:spPr>
          <p:txBody>
            <a:bodyPr anchor="ctr" rtlCol="false" tIns="50800" lIns="50800" bIns="50800" rIns="50800"/>
            <a:lstStyle/>
            <a:p>
              <a:pPr algn="ctr">
                <a:lnSpc>
                  <a:spcPts val="1890"/>
                </a:lnSpc>
              </a:pPr>
            </a:p>
          </p:txBody>
        </p:sp>
      </p:grpSp>
      <p:grpSp>
        <p:nvGrpSpPr>
          <p:cNvPr name="Group 8" id="8"/>
          <p:cNvGrpSpPr/>
          <p:nvPr/>
        </p:nvGrpSpPr>
        <p:grpSpPr>
          <a:xfrm rot="0">
            <a:off x="16454489" y="0"/>
            <a:ext cx="1738633" cy="173863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427F7B"/>
            </a:solidFill>
          </p:spPr>
        </p:sp>
        <p:sp>
          <p:nvSpPr>
            <p:cNvPr name="TextBox 10" id="10"/>
            <p:cNvSpPr txBox="true"/>
            <p:nvPr/>
          </p:nvSpPr>
          <p:spPr>
            <a:xfrm>
              <a:off x="127000" y="98425"/>
              <a:ext cx="558800" cy="587375"/>
            </a:xfrm>
            <a:prstGeom prst="rect">
              <a:avLst/>
            </a:prstGeom>
          </p:spPr>
          <p:txBody>
            <a:bodyPr anchor="ctr" rtlCol="false" tIns="50800" lIns="50800" bIns="50800" rIns="50800"/>
            <a:lstStyle/>
            <a:p>
              <a:pPr algn="ctr">
                <a:lnSpc>
                  <a:spcPts val="1890"/>
                </a:lnSpc>
              </a:pPr>
            </a:p>
          </p:txBody>
        </p:sp>
      </p:grpSp>
      <p:grpSp>
        <p:nvGrpSpPr>
          <p:cNvPr name="Group 11" id="11"/>
          <p:cNvGrpSpPr/>
          <p:nvPr/>
        </p:nvGrpSpPr>
        <p:grpSpPr>
          <a:xfrm rot="0">
            <a:off x="0" y="-190098"/>
            <a:ext cx="7584357" cy="1795052"/>
            <a:chOff x="0" y="0"/>
            <a:chExt cx="1997526" cy="472771"/>
          </a:xfrm>
        </p:grpSpPr>
        <p:sp>
          <p:nvSpPr>
            <p:cNvPr name="Freeform 12" id="12"/>
            <p:cNvSpPr/>
            <p:nvPr/>
          </p:nvSpPr>
          <p:spPr>
            <a:xfrm flipH="false" flipV="false" rot="0">
              <a:off x="0" y="0"/>
              <a:ext cx="1997526" cy="472771"/>
            </a:xfrm>
            <a:custGeom>
              <a:avLst/>
              <a:gdLst/>
              <a:ahLst/>
              <a:cxnLst/>
              <a:rect r="r" b="b" t="t" l="l"/>
              <a:pathLst>
                <a:path h="472771" w="1997526">
                  <a:moveTo>
                    <a:pt x="0" y="0"/>
                  </a:moveTo>
                  <a:lnTo>
                    <a:pt x="1997526" y="0"/>
                  </a:lnTo>
                  <a:lnTo>
                    <a:pt x="1997526" y="472771"/>
                  </a:lnTo>
                  <a:lnTo>
                    <a:pt x="0" y="472771"/>
                  </a:lnTo>
                  <a:close/>
                </a:path>
              </a:pathLst>
            </a:custGeom>
            <a:solidFill>
              <a:srgbClr val="FFFFFF">
                <a:alpha val="32941"/>
              </a:srgbClr>
            </a:solidFill>
          </p:spPr>
        </p:sp>
        <p:sp>
          <p:nvSpPr>
            <p:cNvPr name="TextBox 13" id="13"/>
            <p:cNvSpPr txBox="true"/>
            <p:nvPr/>
          </p:nvSpPr>
          <p:spPr>
            <a:xfrm>
              <a:off x="0" y="-28575"/>
              <a:ext cx="1997526" cy="501346"/>
            </a:xfrm>
            <a:prstGeom prst="rect">
              <a:avLst/>
            </a:prstGeom>
          </p:spPr>
          <p:txBody>
            <a:bodyPr anchor="ctr" rtlCol="false" tIns="50800" lIns="50800" bIns="50800" rIns="50800"/>
            <a:lstStyle/>
            <a:p>
              <a:pPr algn="ctr">
                <a:lnSpc>
                  <a:spcPts val="1890"/>
                </a:lnSpc>
              </a:pPr>
            </a:p>
          </p:txBody>
        </p:sp>
      </p:grpSp>
      <p:sp>
        <p:nvSpPr>
          <p:cNvPr name="TextBox 14" id="14"/>
          <p:cNvSpPr txBox="true"/>
          <p:nvPr/>
        </p:nvSpPr>
        <p:spPr>
          <a:xfrm rot="0">
            <a:off x="0" y="72747"/>
            <a:ext cx="6161646" cy="1136011"/>
          </a:xfrm>
          <a:prstGeom prst="rect">
            <a:avLst/>
          </a:prstGeom>
        </p:spPr>
        <p:txBody>
          <a:bodyPr anchor="t" rtlCol="false" tIns="0" lIns="0" bIns="0" rIns="0">
            <a:spAutoFit/>
          </a:bodyPr>
          <a:lstStyle/>
          <a:p>
            <a:pPr algn="ctr">
              <a:lnSpc>
                <a:spcPts val="9297"/>
              </a:lnSpc>
              <a:spcBef>
                <a:spcPct val="0"/>
              </a:spcBef>
            </a:pPr>
            <a:r>
              <a:rPr lang="en-US" sz="6641">
                <a:solidFill>
                  <a:srgbClr val="000000"/>
                </a:solidFill>
                <a:latin typeface="The Youngest Serif"/>
                <a:ea typeface="The Youngest Serif"/>
                <a:cs typeface="The Youngest Serif"/>
                <a:sym typeface="The Youngest Serif"/>
              </a:rPr>
              <a:t>CONCLUSION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95855"/>
        </a:solidFill>
      </p:bgPr>
    </p:bg>
    <p:spTree>
      <p:nvGrpSpPr>
        <p:cNvPr id="1" name=""/>
        <p:cNvGrpSpPr/>
        <p:nvPr/>
      </p:nvGrpSpPr>
      <p:grpSpPr>
        <a:xfrm>
          <a:off x="0" y="0"/>
          <a:ext cx="0" cy="0"/>
          <a:chOff x="0" y="0"/>
          <a:chExt cx="0" cy="0"/>
        </a:xfrm>
      </p:grpSpPr>
      <p:grpSp>
        <p:nvGrpSpPr>
          <p:cNvPr name="Group 2" id="2"/>
          <p:cNvGrpSpPr/>
          <p:nvPr/>
        </p:nvGrpSpPr>
        <p:grpSpPr>
          <a:xfrm rot="0">
            <a:off x="0" y="0"/>
            <a:ext cx="7345023" cy="1474904"/>
            <a:chOff x="0" y="0"/>
            <a:chExt cx="1934492" cy="388452"/>
          </a:xfrm>
        </p:grpSpPr>
        <p:sp>
          <p:nvSpPr>
            <p:cNvPr name="Freeform 3" id="3"/>
            <p:cNvSpPr/>
            <p:nvPr/>
          </p:nvSpPr>
          <p:spPr>
            <a:xfrm flipH="false" flipV="false" rot="0">
              <a:off x="0" y="0"/>
              <a:ext cx="1934492" cy="388452"/>
            </a:xfrm>
            <a:custGeom>
              <a:avLst/>
              <a:gdLst/>
              <a:ahLst/>
              <a:cxnLst/>
              <a:rect r="r" b="b" t="t" l="l"/>
              <a:pathLst>
                <a:path h="388452" w="1934492">
                  <a:moveTo>
                    <a:pt x="0" y="0"/>
                  </a:moveTo>
                  <a:lnTo>
                    <a:pt x="1934492" y="0"/>
                  </a:lnTo>
                  <a:lnTo>
                    <a:pt x="1934492" y="388452"/>
                  </a:lnTo>
                  <a:lnTo>
                    <a:pt x="0" y="388452"/>
                  </a:lnTo>
                  <a:close/>
                </a:path>
              </a:pathLst>
            </a:custGeom>
            <a:solidFill>
              <a:srgbClr val="FFFFFF">
                <a:alpha val="32941"/>
              </a:srgbClr>
            </a:solidFill>
          </p:spPr>
        </p:sp>
        <p:sp>
          <p:nvSpPr>
            <p:cNvPr name="TextBox 4" id="4"/>
            <p:cNvSpPr txBox="true"/>
            <p:nvPr/>
          </p:nvSpPr>
          <p:spPr>
            <a:xfrm>
              <a:off x="0" y="-28575"/>
              <a:ext cx="1934492" cy="417027"/>
            </a:xfrm>
            <a:prstGeom prst="rect">
              <a:avLst/>
            </a:prstGeom>
          </p:spPr>
          <p:txBody>
            <a:bodyPr anchor="ctr" rtlCol="false" tIns="50800" lIns="50800" bIns="50800" rIns="50800"/>
            <a:lstStyle/>
            <a:p>
              <a:pPr algn="ctr">
                <a:lnSpc>
                  <a:spcPts val="1890"/>
                </a:lnSpc>
              </a:pPr>
            </a:p>
          </p:txBody>
        </p:sp>
      </p:grpSp>
      <p:sp>
        <p:nvSpPr>
          <p:cNvPr name="AutoShape 5" id="5"/>
          <p:cNvSpPr/>
          <p:nvPr/>
        </p:nvSpPr>
        <p:spPr>
          <a:xfrm>
            <a:off x="3382118" y="8982048"/>
            <a:ext cx="6492240" cy="0"/>
          </a:xfrm>
          <a:prstGeom prst="line">
            <a:avLst/>
          </a:prstGeom>
          <a:ln cap="flat" w="38100">
            <a:solidFill>
              <a:srgbClr val="FFFFFF"/>
            </a:solidFill>
            <a:prstDash val="solid"/>
            <a:headEnd type="none" len="sm" w="sm"/>
            <a:tailEnd type="none" len="sm" w="sm"/>
          </a:ln>
        </p:spPr>
      </p:sp>
      <p:sp>
        <p:nvSpPr>
          <p:cNvPr name="AutoShape 6" id="6"/>
          <p:cNvSpPr/>
          <p:nvPr/>
        </p:nvSpPr>
        <p:spPr>
          <a:xfrm>
            <a:off x="-3246120" y="1495346"/>
            <a:ext cx="6492240" cy="0"/>
          </a:xfrm>
          <a:prstGeom prst="line">
            <a:avLst/>
          </a:prstGeom>
          <a:ln cap="flat" w="38100">
            <a:solidFill>
              <a:srgbClr val="FFFFFF"/>
            </a:solidFill>
            <a:prstDash val="solid"/>
            <a:headEnd type="none" len="sm" w="sm"/>
            <a:tailEnd type="none" len="sm" w="sm"/>
          </a:ln>
        </p:spPr>
      </p:sp>
      <p:sp>
        <p:nvSpPr>
          <p:cNvPr name="AutoShape 7" id="7"/>
          <p:cNvSpPr/>
          <p:nvPr/>
        </p:nvSpPr>
        <p:spPr>
          <a:xfrm flipH="true" flipV="true">
            <a:off x="3265167" y="1495689"/>
            <a:ext cx="116951" cy="7505409"/>
          </a:xfrm>
          <a:prstGeom prst="line">
            <a:avLst/>
          </a:prstGeom>
          <a:ln cap="flat" w="38100">
            <a:solidFill>
              <a:srgbClr val="FFFFFF"/>
            </a:solidFill>
            <a:prstDash val="solid"/>
            <a:headEnd type="none" len="sm" w="sm"/>
            <a:tailEnd type="none" len="sm" w="sm"/>
          </a:ln>
        </p:spPr>
      </p:sp>
      <p:sp>
        <p:nvSpPr>
          <p:cNvPr name="AutoShape 8" id="8"/>
          <p:cNvSpPr/>
          <p:nvPr/>
        </p:nvSpPr>
        <p:spPr>
          <a:xfrm>
            <a:off x="8547674" y="8470376"/>
            <a:ext cx="6492240" cy="0"/>
          </a:xfrm>
          <a:prstGeom prst="line">
            <a:avLst/>
          </a:prstGeom>
          <a:ln cap="flat" w="38100">
            <a:solidFill>
              <a:srgbClr val="FFFFFF"/>
            </a:solidFill>
            <a:prstDash val="solid"/>
            <a:headEnd type="none" len="sm" w="sm"/>
            <a:tailEnd type="none" len="sm" w="sm"/>
          </a:ln>
        </p:spPr>
      </p:sp>
      <p:sp>
        <p:nvSpPr>
          <p:cNvPr name="Freeform 9" id="9"/>
          <p:cNvSpPr/>
          <p:nvPr/>
        </p:nvSpPr>
        <p:spPr>
          <a:xfrm flipH="false" flipV="false" rot="0">
            <a:off x="9352758" y="8982048"/>
            <a:ext cx="11166554" cy="1259692"/>
          </a:xfrm>
          <a:custGeom>
            <a:avLst/>
            <a:gdLst/>
            <a:ahLst/>
            <a:cxnLst/>
            <a:rect r="r" b="b" t="t" l="l"/>
            <a:pathLst>
              <a:path h="1259692" w="11166554">
                <a:moveTo>
                  <a:pt x="0" y="0"/>
                </a:moveTo>
                <a:lnTo>
                  <a:pt x="11166554" y="0"/>
                </a:lnTo>
                <a:lnTo>
                  <a:pt x="11166554" y="1259692"/>
                </a:lnTo>
                <a:lnTo>
                  <a:pt x="0" y="1259692"/>
                </a:lnTo>
                <a:lnTo>
                  <a:pt x="0" y="0"/>
                </a:lnTo>
                <a:close/>
              </a:path>
            </a:pathLst>
          </a:custGeom>
          <a:blipFill>
            <a:blip r:embed="rId2"/>
            <a:stretch>
              <a:fillRect l="0" t="-37839" r="0" b="-37839"/>
            </a:stretch>
          </a:blipFill>
        </p:spPr>
      </p:sp>
      <p:sp>
        <p:nvSpPr>
          <p:cNvPr name="TextBox 10" id="10"/>
          <p:cNvSpPr txBox="true"/>
          <p:nvPr/>
        </p:nvSpPr>
        <p:spPr>
          <a:xfrm rot="0">
            <a:off x="0" y="61720"/>
            <a:ext cx="7345023" cy="1433627"/>
          </a:xfrm>
          <a:prstGeom prst="rect">
            <a:avLst/>
          </a:prstGeom>
        </p:spPr>
        <p:txBody>
          <a:bodyPr anchor="t" rtlCol="false" tIns="0" lIns="0" bIns="0" rIns="0">
            <a:spAutoFit/>
          </a:bodyPr>
          <a:lstStyle/>
          <a:p>
            <a:pPr algn="ctr">
              <a:lnSpc>
                <a:spcPts val="11083"/>
              </a:lnSpc>
              <a:spcBef>
                <a:spcPct val="0"/>
              </a:spcBef>
            </a:pPr>
            <a:r>
              <a:rPr lang="en-US" sz="7916">
                <a:solidFill>
                  <a:srgbClr val="000000"/>
                </a:solidFill>
                <a:latin typeface="The Seasons"/>
                <a:ea typeface="The Seasons"/>
                <a:cs typeface="The Seasons"/>
                <a:sym typeface="The Seasons"/>
              </a:rPr>
              <a:t>Github Link</a:t>
            </a:r>
          </a:p>
        </p:txBody>
      </p:sp>
      <p:sp>
        <p:nvSpPr>
          <p:cNvPr name="TextBox 11" id="11"/>
          <p:cNvSpPr txBox="true"/>
          <p:nvPr/>
        </p:nvSpPr>
        <p:spPr>
          <a:xfrm rot="0">
            <a:off x="10387569" y="8743923"/>
            <a:ext cx="7900431" cy="1543077"/>
          </a:xfrm>
          <a:prstGeom prst="rect">
            <a:avLst/>
          </a:prstGeom>
        </p:spPr>
        <p:txBody>
          <a:bodyPr anchor="t" rtlCol="false" tIns="0" lIns="0" bIns="0" rIns="0">
            <a:spAutoFit/>
          </a:bodyPr>
          <a:lstStyle/>
          <a:p>
            <a:pPr algn="ctr">
              <a:lnSpc>
                <a:spcPts val="11921"/>
              </a:lnSpc>
              <a:spcBef>
                <a:spcPct val="0"/>
              </a:spcBef>
            </a:pPr>
            <a:r>
              <a:rPr lang="en-US" sz="8515">
                <a:solidFill>
                  <a:srgbClr val="FFFFFF"/>
                </a:solidFill>
                <a:latin typeface="The Seasons"/>
                <a:ea typeface="The Seasons"/>
                <a:cs typeface="The Seasons"/>
                <a:sym typeface="The Seasons"/>
              </a:rPr>
              <a:t>THANK YOU</a:t>
            </a:r>
          </a:p>
        </p:txBody>
      </p:sp>
      <p:sp>
        <p:nvSpPr>
          <p:cNvPr name="TextBox 12" id="12"/>
          <p:cNvSpPr txBox="true"/>
          <p:nvPr/>
        </p:nvSpPr>
        <p:spPr>
          <a:xfrm rot="0">
            <a:off x="3672512" y="7481299"/>
            <a:ext cx="10941458" cy="865252"/>
          </a:xfrm>
          <a:prstGeom prst="rect">
            <a:avLst/>
          </a:prstGeom>
        </p:spPr>
        <p:txBody>
          <a:bodyPr anchor="t" rtlCol="false" tIns="0" lIns="0" bIns="0" rIns="0">
            <a:spAutoFit/>
          </a:bodyPr>
          <a:lstStyle/>
          <a:p>
            <a:pPr algn="ctr">
              <a:lnSpc>
                <a:spcPts val="6696"/>
              </a:lnSpc>
              <a:spcBef>
                <a:spcPct val="0"/>
              </a:spcBef>
            </a:pPr>
            <a:r>
              <a:rPr lang="en-US" sz="4783" u="sng">
                <a:solidFill>
                  <a:srgbClr val="FFFFFF"/>
                </a:solidFill>
                <a:latin typeface="The Seasons"/>
                <a:ea typeface="The Seasons"/>
                <a:cs typeface="The Seasons"/>
                <a:sym typeface="The Seasons"/>
                <a:hlinkClick r:id="rId3" tooltip="https://github.com/balakrishnan-200517"/>
              </a:rPr>
              <a:t>https://github.com/balakrishnan-200517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2846F"/>
        </a:solidFill>
      </p:bgPr>
    </p:bg>
    <p:spTree>
      <p:nvGrpSpPr>
        <p:cNvPr id="1" name=""/>
        <p:cNvGrpSpPr/>
        <p:nvPr/>
      </p:nvGrpSpPr>
      <p:grpSpPr>
        <a:xfrm>
          <a:off x="0" y="0"/>
          <a:ext cx="0" cy="0"/>
          <a:chOff x="0" y="0"/>
          <a:chExt cx="0" cy="0"/>
        </a:xfrm>
      </p:grpSpPr>
      <p:sp>
        <p:nvSpPr>
          <p:cNvPr name="TextBox 2" id="2"/>
          <p:cNvSpPr txBox="true"/>
          <p:nvPr/>
        </p:nvSpPr>
        <p:spPr>
          <a:xfrm rot="0">
            <a:off x="0" y="-130757"/>
            <a:ext cx="6619508" cy="1159457"/>
          </a:xfrm>
          <a:prstGeom prst="rect">
            <a:avLst/>
          </a:prstGeom>
        </p:spPr>
        <p:txBody>
          <a:bodyPr anchor="t" rtlCol="false" tIns="0" lIns="0" bIns="0" rIns="0">
            <a:spAutoFit/>
          </a:bodyPr>
          <a:lstStyle/>
          <a:p>
            <a:pPr algn="ctr">
              <a:lnSpc>
                <a:spcPts val="9591"/>
              </a:lnSpc>
              <a:spcBef>
                <a:spcPct val="0"/>
              </a:spcBef>
            </a:pPr>
            <a:r>
              <a:rPr lang="en-US" sz="6850">
                <a:solidFill>
                  <a:srgbClr val="000000"/>
                </a:solidFill>
                <a:latin typeface="The Youngest Serif"/>
                <a:ea typeface="The Youngest Serif"/>
                <a:cs typeface="The Youngest Serif"/>
                <a:sym typeface="The Youngest Serif"/>
              </a:rPr>
              <a:t>PROJECT TITLE</a:t>
            </a:r>
          </a:p>
        </p:txBody>
      </p:sp>
      <p:grpSp>
        <p:nvGrpSpPr>
          <p:cNvPr name="Group 3" id="3"/>
          <p:cNvGrpSpPr/>
          <p:nvPr/>
        </p:nvGrpSpPr>
        <p:grpSpPr>
          <a:xfrm rot="0">
            <a:off x="0" y="2593"/>
            <a:ext cx="6891413" cy="1244474"/>
            <a:chOff x="0" y="0"/>
            <a:chExt cx="1815022" cy="327763"/>
          </a:xfrm>
        </p:grpSpPr>
        <p:sp>
          <p:nvSpPr>
            <p:cNvPr name="Freeform 4" id="4"/>
            <p:cNvSpPr/>
            <p:nvPr/>
          </p:nvSpPr>
          <p:spPr>
            <a:xfrm flipH="false" flipV="false" rot="0">
              <a:off x="0" y="0"/>
              <a:ext cx="1815022" cy="327763"/>
            </a:xfrm>
            <a:custGeom>
              <a:avLst/>
              <a:gdLst/>
              <a:ahLst/>
              <a:cxnLst/>
              <a:rect r="r" b="b" t="t" l="l"/>
              <a:pathLst>
                <a:path h="327763" w="1815022">
                  <a:moveTo>
                    <a:pt x="0" y="0"/>
                  </a:moveTo>
                  <a:lnTo>
                    <a:pt x="1815022" y="0"/>
                  </a:lnTo>
                  <a:lnTo>
                    <a:pt x="1815022" y="327763"/>
                  </a:lnTo>
                  <a:lnTo>
                    <a:pt x="0" y="327763"/>
                  </a:lnTo>
                  <a:close/>
                </a:path>
              </a:pathLst>
            </a:custGeom>
            <a:solidFill>
              <a:srgbClr val="FFFFFF">
                <a:alpha val="32941"/>
              </a:srgbClr>
            </a:solidFill>
          </p:spPr>
        </p:sp>
        <p:sp>
          <p:nvSpPr>
            <p:cNvPr name="TextBox 5" id="5"/>
            <p:cNvSpPr txBox="true"/>
            <p:nvPr/>
          </p:nvSpPr>
          <p:spPr>
            <a:xfrm>
              <a:off x="0" y="-28575"/>
              <a:ext cx="1815022" cy="356338"/>
            </a:xfrm>
            <a:prstGeom prst="rect">
              <a:avLst/>
            </a:prstGeom>
          </p:spPr>
          <p:txBody>
            <a:bodyPr anchor="ctr" rtlCol="false" tIns="50800" lIns="50800" bIns="50800" rIns="50800"/>
            <a:lstStyle/>
            <a:p>
              <a:pPr algn="ctr">
                <a:lnSpc>
                  <a:spcPts val="1890"/>
                </a:lnSpc>
              </a:pPr>
            </a:p>
          </p:txBody>
        </p:sp>
      </p:grpSp>
      <p:sp>
        <p:nvSpPr>
          <p:cNvPr name="Freeform 6" id="6"/>
          <p:cNvSpPr/>
          <p:nvPr/>
        </p:nvSpPr>
        <p:spPr>
          <a:xfrm flipH="false" flipV="false" rot="-1769332">
            <a:off x="3222916" y="1220782"/>
            <a:ext cx="11842168" cy="7845437"/>
          </a:xfrm>
          <a:custGeom>
            <a:avLst/>
            <a:gdLst/>
            <a:ahLst/>
            <a:cxnLst/>
            <a:rect r="r" b="b" t="t" l="l"/>
            <a:pathLst>
              <a:path h="7845437" w="11842168">
                <a:moveTo>
                  <a:pt x="0" y="0"/>
                </a:moveTo>
                <a:lnTo>
                  <a:pt x="11842168" y="0"/>
                </a:lnTo>
                <a:lnTo>
                  <a:pt x="11842168" y="7845436"/>
                </a:lnTo>
                <a:lnTo>
                  <a:pt x="0" y="78454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4877860" y="2593"/>
            <a:ext cx="3410141" cy="4114800"/>
          </a:xfrm>
          <a:custGeom>
            <a:avLst/>
            <a:gdLst/>
            <a:ahLst/>
            <a:cxnLst/>
            <a:rect r="r" b="b" t="t" l="l"/>
            <a:pathLst>
              <a:path h="4114800" w="3410141">
                <a:moveTo>
                  <a:pt x="0" y="0"/>
                </a:moveTo>
                <a:lnTo>
                  <a:pt x="3410140" y="0"/>
                </a:lnTo>
                <a:lnTo>
                  <a:pt x="3410140" y="4114800"/>
                </a:lnTo>
                <a:lnTo>
                  <a:pt x="0" y="4114800"/>
                </a:lnTo>
                <a:lnTo>
                  <a:pt x="0" y="0"/>
                </a:lnTo>
                <a:close/>
              </a:path>
            </a:pathLst>
          </a:custGeom>
          <a:blipFill>
            <a:blip r:embed="rId4"/>
            <a:stretch>
              <a:fillRect l="0" t="0" r="0" b="0"/>
            </a:stretch>
          </a:blipFill>
        </p:spPr>
      </p:sp>
      <p:sp>
        <p:nvSpPr>
          <p:cNvPr name="TextBox 8" id="8"/>
          <p:cNvSpPr txBox="true"/>
          <p:nvPr/>
        </p:nvSpPr>
        <p:spPr>
          <a:xfrm rot="0">
            <a:off x="0" y="-130757"/>
            <a:ext cx="6619508" cy="1159457"/>
          </a:xfrm>
          <a:prstGeom prst="rect">
            <a:avLst/>
          </a:prstGeom>
        </p:spPr>
        <p:txBody>
          <a:bodyPr anchor="t" rtlCol="false" tIns="0" lIns="0" bIns="0" rIns="0">
            <a:spAutoFit/>
          </a:bodyPr>
          <a:lstStyle/>
          <a:p>
            <a:pPr algn="ctr">
              <a:lnSpc>
                <a:spcPts val="9591"/>
              </a:lnSpc>
              <a:spcBef>
                <a:spcPct val="0"/>
              </a:spcBef>
            </a:pPr>
            <a:r>
              <a:rPr lang="en-US" sz="6850">
                <a:solidFill>
                  <a:srgbClr val="9E7C62"/>
                </a:solidFill>
                <a:latin typeface="The Youngest Serif"/>
                <a:ea typeface="The Youngest Serif"/>
                <a:cs typeface="The Youngest Serif"/>
                <a:sym typeface="The Youngest Serif"/>
              </a:rPr>
              <a:t>PROJECT TITLE</a:t>
            </a:r>
          </a:p>
        </p:txBody>
      </p:sp>
      <p:sp>
        <p:nvSpPr>
          <p:cNvPr name="TextBox 9" id="9"/>
          <p:cNvSpPr txBox="true"/>
          <p:nvPr/>
        </p:nvSpPr>
        <p:spPr>
          <a:xfrm rot="0">
            <a:off x="921507" y="4341442"/>
            <a:ext cx="16337793" cy="2664781"/>
          </a:xfrm>
          <a:prstGeom prst="rect">
            <a:avLst/>
          </a:prstGeom>
        </p:spPr>
        <p:txBody>
          <a:bodyPr anchor="t" rtlCol="false" tIns="0" lIns="0" bIns="0" rIns="0">
            <a:spAutoFit/>
          </a:bodyPr>
          <a:lstStyle/>
          <a:p>
            <a:pPr algn="ctr">
              <a:lnSpc>
                <a:spcPts val="10732"/>
              </a:lnSpc>
            </a:pPr>
            <a:r>
              <a:rPr lang="en-US" sz="7665">
                <a:solidFill>
                  <a:srgbClr val="9E7C62"/>
                </a:solidFill>
                <a:latin typeface="The Youngest Serif"/>
                <a:ea typeface="The Youngest Serif"/>
                <a:cs typeface="The Youngest Serif"/>
                <a:sym typeface="The Youngest Serif"/>
              </a:rPr>
              <a:t>Responsive Portfolio Website</a:t>
            </a:r>
          </a:p>
          <a:p>
            <a:pPr algn="ctr">
              <a:lnSpc>
                <a:spcPts val="10732"/>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6F6E5D"/>
        </a:solidFill>
      </p:bgPr>
    </p:bg>
    <p:spTree>
      <p:nvGrpSpPr>
        <p:cNvPr id="1" name=""/>
        <p:cNvGrpSpPr/>
        <p:nvPr/>
      </p:nvGrpSpPr>
      <p:grpSpPr>
        <a:xfrm>
          <a:off x="0" y="0"/>
          <a:ext cx="0" cy="0"/>
          <a:chOff x="0" y="0"/>
          <a:chExt cx="0" cy="0"/>
        </a:xfrm>
      </p:grpSpPr>
      <p:sp>
        <p:nvSpPr>
          <p:cNvPr name="TextBox 2" id="2"/>
          <p:cNvSpPr txBox="true"/>
          <p:nvPr/>
        </p:nvSpPr>
        <p:spPr>
          <a:xfrm rot="0">
            <a:off x="0" y="126368"/>
            <a:ext cx="3886472" cy="902332"/>
          </a:xfrm>
          <a:prstGeom prst="rect">
            <a:avLst/>
          </a:prstGeom>
        </p:spPr>
        <p:txBody>
          <a:bodyPr anchor="t" rtlCol="false" tIns="0" lIns="0" bIns="0" rIns="0">
            <a:spAutoFit/>
          </a:bodyPr>
          <a:lstStyle/>
          <a:p>
            <a:pPr algn="ctr">
              <a:lnSpc>
                <a:spcPts val="7490"/>
              </a:lnSpc>
              <a:spcBef>
                <a:spcPct val="0"/>
              </a:spcBef>
            </a:pPr>
            <a:r>
              <a:rPr lang="en-US" sz="5350" spc="989">
                <a:solidFill>
                  <a:srgbClr val="000000"/>
                </a:solidFill>
                <a:latin typeface="Calistoga"/>
                <a:ea typeface="Calistoga"/>
                <a:cs typeface="Calistoga"/>
                <a:sym typeface="Calistoga"/>
              </a:rPr>
              <a:t>AGENDA</a:t>
            </a:r>
          </a:p>
        </p:txBody>
      </p:sp>
      <p:grpSp>
        <p:nvGrpSpPr>
          <p:cNvPr name="Group 3" id="3"/>
          <p:cNvGrpSpPr/>
          <p:nvPr/>
        </p:nvGrpSpPr>
        <p:grpSpPr>
          <a:xfrm rot="0">
            <a:off x="0" y="46389"/>
            <a:ext cx="5645369" cy="1157541"/>
            <a:chOff x="0" y="0"/>
            <a:chExt cx="1486846" cy="304867"/>
          </a:xfrm>
        </p:grpSpPr>
        <p:sp>
          <p:nvSpPr>
            <p:cNvPr name="Freeform 4" id="4"/>
            <p:cNvSpPr/>
            <p:nvPr/>
          </p:nvSpPr>
          <p:spPr>
            <a:xfrm flipH="false" flipV="false" rot="0">
              <a:off x="0" y="0"/>
              <a:ext cx="1486846" cy="304867"/>
            </a:xfrm>
            <a:custGeom>
              <a:avLst/>
              <a:gdLst/>
              <a:ahLst/>
              <a:cxnLst/>
              <a:rect r="r" b="b" t="t" l="l"/>
              <a:pathLst>
                <a:path h="304867" w="1486846">
                  <a:moveTo>
                    <a:pt x="0" y="0"/>
                  </a:moveTo>
                  <a:lnTo>
                    <a:pt x="1486846" y="0"/>
                  </a:lnTo>
                  <a:lnTo>
                    <a:pt x="1486846" y="304867"/>
                  </a:lnTo>
                  <a:lnTo>
                    <a:pt x="0" y="304867"/>
                  </a:lnTo>
                  <a:close/>
                </a:path>
              </a:pathLst>
            </a:custGeom>
            <a:solidFill>
              <a:srgbClr val="FFFFFF">
                <a:alpha val="32941"/>
              </a:srgbClr>
            </a:solidFill>
          </p:spPr>
        </p:sp>
        <p:sp>
          <p:nvSpPr>
            <p:cNvPr name="TextBox 5" id="5"/>
            <p:cNvSpPr txBox="true"/>
            <p:nvPr/>
          </p:nvSpPr>
          <p:spPr>
            <a:xfrm>
              <a:off x="0" y="-28575"/>
              <a:ext cx="1486846" cy="333442"/>
            </a:xfrm>
            <a:prstGeom prst="rect">
              <a:avLst/>
            </a:prstGeom>
          </p:spPr>
          <p:txBody>
            <a:bodyPr anchor="ctr" rtlCol="false" tIns="50800" lIns="50800" bIns="50800" rIns="50800"/>
            <a:lstStyle/>
            <a:p>
              <a:pPr algn="ctr">
                <a:lnSpc>
                  <a:spcPts val="1890"/>
                </a:lnSpc>
              </a:pPr>
            </a:p>
          </p:txBody>
        </p:sp>
      </p:grpSp>
      <p:sp>
        <p:nvSpPr>
          <p:cNvPr name="TextBox 6" id="6"/>
          <p:cNvSpPr txBox="true"/>
          <p:nvPr/>
        </p:nvSpPr>
        <p:spPr>
          <a:xfrm rot="0">
            <a:off x="5442492" y="3308443"/>
            <a:ext cx="7924616" cy="6164339"/>
          </a:xfrm>
          <a:prstGeom prst="rect">
            <a:avLst/>
          </a:prstGeom>
        </p:spPr>
        <p:txBody>
          <a:bodyPr anchor="t" rtlCol="false" tIns="0" lIns="0" bIns="0" rIns="0">
            <a:spAutoFit/>
          </a:bodyPr>
          <a:lstStyle/>
          <a:p>
            <a:pPr algn="l">
              <a:lnSpc>
                <a:spcPts val="4108"/>
              </a:lnSpc>
            </a:pPr>
            <a:r>
              <a:rPr lang="en-US" sz="2934" spc="542">
                <a:solidFill>
                  <a:srgbClr val="FFFFFF"/>
                </a:solidFill>
                <a:latin typeface="The Youngest Serif"/>
                <a:ea typeface="The Youngest Serif"/>
                <a:cs typeface="The Youngest Serif"/>
                <a:sym typeface="The Youngest Serif"/>
              </a:rPr>
              <a:t>1.PROBLEM STATEMENT</a:t>
            </a:r>
          </a:p>
          <a:p>
            <a:pPr algn="l">
              <a:lnSpc>
                <a:spcPts val="4108"/>
              </a:lnSpc>
            </a:pPr>
            <a:r>
              <a:rPr lang="en-US" sz="2934" spc="542">
                <a:solidFill>
                  <a:srgbClr val="FFFFFF"/>
                </a:solidFill>
                <a:latin typeface="The Youngest Serif"/>
                <a:ea typeface="The Youngest Serif"/>
                <a:cs typeface="The Youngest Serif"/>
                <a:sym typeface="The Youngest Serif"/>
              </a:rPr>
              <a:t>2.Project Overview</a:t>
            </a:r>
          </a:p>
          <a:p>
            <a:pPr algn="l">
              <a:lnSpc>
                <a:spcPts val="4108"/>
              </a:lnSpc>
              <a:spcBef>
                <a:spcPct val="0"/>
              </a:spcBef>
            </a:pPr>
            <a:r>
              <a:rPr lang="en-US" sz="2934" spc="542">
                <a:solidFill>
                  <a:srgbClr val="FFFFFF"/>
                </a:solidFill>
                <a:latin typeface="The Youngest Serif"/>
                <a:ea typeface="The Youngest Serif"/>
                <a:cs typeface="The Youngest Serif"/>
                <a:sym typeface="The Youngest Serif"/>
              </a:rPr>
              <a:t>3.</a:t>
            </a:r>
            <a:r>
              <a:rPr lang="en-US" sz="2934" spc="542">
                <a:solidFill>
                  <a:srgbClr val="FFFFFF"/>
                </a:solidFill>
                <a:latin typeface="The Youngest Serif"/>
                <a:ea typeface="The Youngest Serif"/>
                <a:cs typeface="The Youngest Serif"/>
                <a:sym typeface="The Youngest Serif"/>
              </a:rPr>
              <a:t>END USERS</a:t>
            </a:r>
          </a:p>
          <a:p>
            <a:pPr algn="l">
              <a:lnSpc>
                <a:spcPts val="4108"/>
              </a:lnSpc>
              <a:spcBef>
                <a:spcPct val="0"/>
              </a:spcBef>
            </a:pPr>
            <a:r>
              <a:rPr lang="en-US" sz="2934" spc="542">
                <a:solidFill>
                  <a:srgbClr val="FFFFFF"/>
                </a:solidFill>
                <a:latin typeface="The Youngest Serif"/>
                <a:ea typeface="The Youngest Serif"/>
                <a:cs typeface="The Youngest Serif"/>
                <a:sym typeface="The Youngest Serif"/>
              </a:rPr>
              <a:t>4.TOOLS AND TECHNOLOGIES</a:t>
            </a:r>
          </a:p>
          <a:p>
            <a:pPr algn="l">
              <a:lnSpc>
                <a:spcPts val="4108"/>
              </a:lnSpc>
              <a:spcBef>
                <a:spcPct val="0"/>
              </a:spcBef>
            </a:pPr>
            <a:r>
              <a:rPr lang="en-US" sz="2934" spc="542">
                <a:solidFill>
                  <a:srgbClr val="FFFFFF"/>
                </a:solidFill>
                <a:latin typeface="The Youngest Serif"/>
                <a:ea typeface="The Youngest Serif"/>
                <a:cs typeface="The Youngest Serif"/>
                <a:sym typeface="The Youngest Serif"/>
              </a:rPr>
              <a:t>5.PORTFOLIO DESIGN AND LAYOUT</a:t>
            </a:r>
          </a:p>
          <a:p>
            <a:pPr algn="l">
              <a:lnSpc>
                <a:spcPts val="4108"/>
              </a:lnSpc>
              <a:spcBef>
                <a:spcPct val="0"/>
              </a:spcBef>
            </a:pPr>
            <a:r>
              <a:rPr lang="en-US" sz="2934" spc="542">
                <a:solidFill>
                  <a:srgbClr val="FFFFFF"/>
                </a:solidFill>
                <a:latin typeface="The Youngest Serif"/>
                <a:ea typeface="The Youngest Serif"/>
                <a:cs typeface="The Youngest Serif"/>
                <a:sym typeface="The Youngest Serif"/>
              </a:rPr>
              <a:t>6.FEATURES AND FUNCTIONALITY</a:t>
            </a:r>
          </a:p>
          <a:p>
            <a:pPr algn="l">
              <a:lnSpc>
                <a:spcPts val="4108"/>
              </a:lnSpc>
              <a:spcBef>
                <a:spcPct val="0"/>
              </a:spcBef>
            </a:pPr>
            <a:r>
              <a:rPr lang="en-US" sz="2934" spc="542">
                <a:solidFill>
                  <a:srgbClr val="FFFFFF"/>
                </a:solidFill>
                <a:latin typeface="The Youngest Serif"/>
                <a:ea typeface="The Youngest Serif"/>
                <a:cs typeface="The Youngest Serif"/>
                <a:sym typeface="The Youngest Serif"/>
              </a:rPr>
              <a:t>7.RESULTS AND SCREENSHOTS</a:t>
            </a:r>
          </a:p>
          <a:p>
            <a:pPr algn="l">
              <a:lnSpc>
                <a:spcPts val="4108"/>
              </a:lnSpc>
              <a:spcBef>
                <a:spcPct val="0"/>
              </a:spcBef>
            </a:pPr>
            <a:r>
              <a:rPr lang="en-US" sz="2934" spc="542">
                <a:solidFill>
                  <a:srgbClr val="FFFFFF"/>
                </a:solidFill>
                <a:latin typeface="The Youngest Serif"/>
                <a:ea typeface="The Youngest Serif"/>
                <a:cs typeface="The Youngest Serif"/>
                <a:sym typeface="The Youngest Serif"/>
              </a:rPr>
              <a:t>8.CONCLUSION</a:t>
            </a:r>
          </a:p>
          <a:p>
            <a:pPr algn="l">
              <a:lnSpc>
                <a:spcPts val="4108"/>
              </a:lnSpc>
              <a:spcBef>
                <a:spcPct val="0"/>
              </a:spcBef>
            </a:pPr>
            <a:r>
              <a:rPr lang="en-US" sz="2934" spc="542">
                <a:solidFill>
                  <a:srgbClr val="FFFFFF"/>
                </a:solidFill>
                <a:latin typeface="The Youngest Serif"/>
                <a:ea typeface="The Youngest Serif"/>
                <a:cs typeface="The Youngest Serif"/>
                <a:sym typeface="The Youngest Serif"/>
              </a:rPr>
              <a:t>9.GITHUB LINK</a:t>
            </a:r>
          </a:p>
          <a:p>
            <a:pPr algn="l">
              <a:lnSpc>
                <a:spcPts val="4108"/>
              </a:lnSpc>
              <a:spcBef>
                <a:spcPct val="0"/>
              </a:spcBef>
            </a:pPr>
          </a:p>
        </p:txBody>
      </p:sp>
      <p:sp>
        <p:nvSpPr>
          <p:cNvPr name="TextBox 7" id="7"/>
          <p:cNvSpPr txBox="true"/>
          <p:nvPr/>
        </p:nvSpPr>
        <p:spPr>
          <a:xfrm rot="0">
            <a:off x="0" y="126368"/>
            <a:ext cx="3886472" cy="902332"/>
          </a:xfrm>
          <a:prstGeom prst="rect">
            <a:avLst/>
          </a:prstGeom>
        </p:spPr>
        <p:txBody>
          <a:bodyPr anchor="t" rtlCol="false" tIns="0" lIns="0" bIns="0" rIns="0">
            <a:spAutoFit/>
          </a:bodyPr>
          <a:lstStyle/>
          <a:p>
            <a:pPr algn="ctr">
              <a:lnSpc>
                <a:spcPts val="7490"/>
              </a:lnSpc>
              <a:spcBef>
                <a:spcPct val="0"/>
              </a:spcBef>
            </a:pPr>
            <a:r>
              <a:rPr lang="en-US" sz="5350" spc="989">
                <a:solidFill>
                  <a:srgbClr val="000000"/>
                </a:solidFill>
                <a:latin typeface="Calistoga"/>
                <a:ea typeface="Calistoga"/>
                <a:cs typeface="Calistoga"/>
                <a:sym typeface="Calistoga"/>
              </a:rPr>
              <a:t>AGENDA</a:t>
            </a:r>
          </a:p>
        </p:txBody>
      </p:sp>
      <p:sp>
        <p:nvSpPr>
          <p:cNvPr name="TextBox 8" id="8"/>
          <p:cNvSpPr txBox="true"/>
          <p:nvPr/>
        </p:nvSpPr>
        <p:spPr>
          <a:xfrm rot="0">
            <a:off x="-914536" y="126368"/>
            <a:ext cx="3886472" cy="902332"/>
          </a:xfrm>
          <a:prstGeom prst="rect">
            <a:avLst/>
          </a:prstGeom>
        </p:spPr>
        <p:txBody>
          <a:bodyPr anchor="t" rtlCol="false" tIns="0" lIns="0" bIns="0" rIns="0">
            <a:spAutoFit/>
          </a:bodyPr>
          <a:lstStyle/>
          <a:p>
            <a:pPr algn="ctr">
              <a:lnSpc>
                <a:spcPts val="7490"/>
              </a:lnSpc>
              <a:spcBef>
                <a:spcPct val="0"/>
              </a:spcBef>
            </a:pPr>
            <a:r>
              <a:rPr lang="en-US" sz="5350" spc="989">
                <a:solidFill>
                  <a:srgbClr val="FFFFFF"/>
                </a:solidFill>
                <a:latin typeface="Calistoga"/>
                <a:ea typeface="Calistoga"/>
                <a:cs typeface="Calistoga"/>
                <a:sym typeface="Calistoga"/>
              </a:rPr>
              <a:t>AGE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3C3C3"/>
        </a:solidFill>
      </p:bgPr>
    </p:bg>
    <p:spTree>
      <p:nvGrpSpPr>
        <p:cNvPr id="1" name=""/>
        <p:cNvGrpSpPr/>
        <p:nvPr/>
      </p:nvGrpSpPr>
      <p:grpSpPr>
        <a:xfrm>
          <a:off x="0" y="0"/>
          <a:ext cx="0" cy="0"/>
          <a:chOff x="0" y="0"/>
          <a:chExt cx="0" cy="0"/>
        </a:xfrm>
      </p:grpSpPr>
      <p:sp>
        <p:nvSpPr>
          <p:cNvPr name="TextBox 2" id="2"/>
          <p:cNvSpPr txBox="true"/>
          <p:nvPr/>
        </p:nvSpPr>
        <p:spPr>
          <a:xfrm rot="0">
            <a:off x="0" y="101548"/>
            <a:ext cx="9088033" cy="1054205"/>
          </a:xfrm>
          <a:prstGeom prst="rect">
            <a:avLst/>
          </a:prstGeom>
        </p:spPr>
        <p:txBody>
          <a:bodyPr anchor="t" rtlCol="false" tIns="0" lIns="0" bIns="0" rIns="0">
            <a:spAutoFit/>
          </a:bodyPr>
          <a:lstStyle/>
          <a:p>
            <a:pPr algn="ctr">
              <a:lnSpc>
                <a:spcPts val="8569"/>
              </a:lnSpc>
              <a:spcBef>
                <a:spcPct val="0"/>
              </a:spcBef>
            </a:pPr>
            <a:r>
              <a:rPr lang="en-US" sz="6120">
                <a:solidFill>
                  <a:srgbClr val="000000"/>
                </a:solidFill>
                <a:latin typeface="Abril Fatface"/>
                <a:ea typeface="Abril Fatface"/>
                <a:cs typeface="Abril Fatface"/>
                <a:sym typeface="Abril Fatface"/>
              </a:rPr>
              <a:t>PROBLEM STATEMENT</a:t>
            </a:r>
          </a:p>
        </p:txBody>
      </p:sp>
      <p:grpSp>
        <p:nvGrpSpPr>
          <p:cNvPr name="Group 3" id="3"/>
          <p:cNvGrpSpPr/>
          <p:nvPr/>
        </p:nvGrpSpPr>
        <p:grpSpPr>
          <a:xfrm rot="0">
            <a:off x="0" y="0"/>
            <a:ext cx="9615325" cy="1447318"/>
            <a:chOff x="0" y="0"/>
            <a:chExt cx="2532431" cy="381187"/>
          </a:xfrm>
        </p:grpSpPr>
        <p:sp>
          <p:nvSpPr>
            <p:cNvPr name="Freeform 4" id="4"/>
            <p:cNvSpPr/>
            <p:nvPr/>
          </p:nvSpPr>
          <p:spPr>
            <a:xfrm flipH="false" flipV="false" rot="0">
              <a:off x="0" y="0"/>
              <a:ext cx="2532431" cy="381187"/>
            </a:xfrm>
            <a:custGeom>
              <a:avLst/>
              <a:gdLst/>
              <a:ahLst/>
              <a:cxnLst/>
              <a:rect r="r" b="b" t="t" l="l"/>
              <a:pathLst>
                <a:path h="381187" w="2532431">
                  <a:moveTo>
                    <a:pt x="0" y="0"/>
                  </a:moveTo>
                  <a:lnTo>
                    <a:pt x="2532431" y="0"/>
                  </a:lnTo>
                  <a:lnTo>
                    <a:pt x="2532431" y="381187"/>
                  </a:lnTo>
                  <a:lnTo>
                    <a:pt x="0" y="381187"/>
                  </a:lnTo>
                  <a:close/>
                </a:path>
              </a:pathLst>
            </a:custGeom>
            <a:solidFill>
              <a:srgbClr val="FFFFFF">
                <a:alpha val="32941"/>
              </a:srgbClr>
            </a:solidFill>
          </p:spPr>
        </p:sp>
        <p:sp>
          <p:nvSpPr>
            <p:cNvPr name="TextBox 5" id="5"/>
            <p:cNvSpPr txBox="true"/>
            <p:nvPr/>
          </p:nvSpPr>
          <p:spPr>
            <a:xfrm>
              <a:off x="0" y="-28575"/>
              <a:ext cx="2532431" cy="409762"/>
            </a:xfrm>
            <a:prstGeom prst="rect">
              <a:avLst/>
            </a:prstGeom>
          </p:spPr>
          <p:txBody>
            <a:bodyPr anchor="ctr" rtlCol="false" tIns="50800" lIns="50800" bIns="50800" rIns="50800"/>
            <a:lstStyle/>
            <a:p>
              <a:pPr algn="ctr">
                <a:lnSpc>
                  <a:spcPts val="1890"/>
                </a:lnSpc>
              </a:pPr>
            </a:p>
          </p:txBody>
        </p:sp>
      </p:grpSp>
      <p:sp>
        <p:nvSpPr>
          <p:cNvPr name="Freeform 6" id="6"/>
          <p:cNvSpPr/>
          <p:nvPr/>
        </p:nvSpPr>
        <p:spPr>
          <a:xfrm flipH="false" flipV="false" rot="0">
            <a:off x="2471482" y="2041036"/>
            <a:ext cx="11842168" cy="7845437"/>
          </a:xfrm>
          <a:custGeom>
            <a:avLst/>
            <a:gdLst/>
            <a:ahLst/>
            <a:cxnLst/>
            <a:rect r="r" b="b" t="t" l="l"/>
            <a:pathLst>
              <a:path h="7845437" w="11842168">
                <a:moveTo>
                  <a:pt x="0" y="0"/>
                </a:moveTo>
                <a:lnTo>
                  <a:pt x="11842168" y="0"/>
                </a:lnTo>
                <a:lnTo>
                  <a:pt x="11842168" y="7845437"/>
                </a:lnTo>
                <a:lnTo>
                  <a:pt x="0" y="7845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352058" y="2861017"/>
            <a:ext cx="10081017" cy="6062600"/>
          </a:xfrm>
          <a:prstGeom prst="rect">
            <a:avLst/>
          </a:prstGeom>
        </p:spPr>
        <p:txBody>
          <a:bodyPr anchor="t" rtlCol="false" tIns="0" lIns="0" bIns="0" rIns="0">
            <a:spAutoFit/>
          </a:bodyPr>
          <a:lstStyle/>
          <a:p>
            <a:pPr algn="ctr">
              <a:lnSpc>
                <a:spcPts val="6817"/>
              </a:lnSpc>
              <a:spcBef>
                <a:spcPct val="0"/>
              </a:spcBef>
            </a:pPr>
            <a:r>
              <a:rPr lang="en-US" sz="4869">
                <a:solidFill>
                  <a:srgbClr val="000000"/>
                </a:solidFill>
                <a:latin typeface="Bodoni FLF"/>
                <a:ea typeface="Bodoni FLF"/>
                <a:cs typeface="Bodoni FLF"/>
                <a:sym typeface="Bodoni FLF"/>
              </a:rPr>
              <a:t>I am a potential employer or client trying to quickly understand a developer’s skills and work, but I struggle because many portfolios are not responsive or visually clear, which makes me feel frustrated and uncertain about the candidate’s abilities</a:t>
            </a:r>
          </a:p>
        </p:txBody>
      </p:sp>
      <p:grpSp>
        <p:nvGrpSpPr>
          <p:cNvPr name="Group 8" id="8"/>
          <p:cNvGrpSpPr/>
          <p:nvPr/>
        </p:nvGrpSpPr>
        <p:grpSpPr>
          <a:xfrm rot="0">
            <a:off x="-139731" y="7976095"/>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C4A6"/>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1890"/>
                </a:lnSpc>
              </a:pPr>
            </a:p>
          </p:txBody>
        </p:sp>
      </p:grpSp>
      <p:grpSp>
        <p:nvGrpSpPr>
          <p:cNvPr name="Group 11" id="11"/>
          <p:cNvGrpSpPr/>
          <p:nvPr/>
        </p:nvGrpSpPr>
        <p:grpSpPr>
          <a:xfrm rot="0">
            <a:off x="11129357" y="-1580058"/>
            <a:ext cx="4607434" cy="46074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DDC4A6"/>
            </a:solidFill>
          </p:spPr>
        </p:sp>
        <p:sp>
          <p:nvSpPr>
            <p:cNvPr name="TextBox 13" id="13"/>
            <p:cNvSpPr txBox="true"/>
            <p:nvPr/>
          </p:nvSpPr>
          <p:spPr>
            <a:xfrm>
              <a:off x="63500" y="34925"/>
              <a:ext cx="685800" cy="714375"/>
            </a:xfrm>
            <a:prstGeom prst="rect">
              <a:avLst/>
            </a:prstGeom>
          </p:spPr>
          <p:txBody>
            <a:bodyPr anchor="ctr" rtlCol="false" tIns="50800" lIns="50800" bIns="50800" rIns="50800"/>
            <a:lstStyle/>
            <a:p>
              <a:pPr algn="ctr">
                <a:lnSpc>
                  <a:spcPts val="1890"/>
                </a:lnSpc>
              </a:pPr>
            </a:p>
          </p:txBody>
        </p:sp>
      </p:grpSp>
      <p:grpSp>
        <p:nvGrpSpPr>
          <p:cNvPr name="Group 14" id="14"/>
          <p:cNvGrpSpPr/>
          <p:nvPr/>
        </p:nvGrpSpPr>
        <p:grpSpPr>
          <a:xfrm rot="0">
            <a:off x="13912850" y="723659"/>
            <a:ext cx="4607434" cy="460743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DDC4A6"/>
            </a:solidFill>
          </p:spPr>
        </p:sp>
        <p:sp>
          <p:nvSpPr>
            <p:cNvPr name="TextBox 16" id="16"/>
            <p:cNvSpPr txBox="true"/>
            <p:nvPr/>
          </p:nvSpPr>
          <p:spPr>
            <a:xfrm>
              <a:off x="63500" y="34925"/>
              <a:ext cx="685800" cy="714375"/>
            </a:xfrm>
            <a:prstGeom prst="rect">
              <a:avLst/>
            </a:prstGeom>
          </p:spPr>
          <p:txBody>
            <a:bodyPr anchor="ctr" rtlCol="false" tIns="50800" lIns="50800" bIns="50800" rIns="50800"/>
            <a:lstStyle/>
            <a:p>
              <a:pPr algn="ctr">
                <a:lnSpc>
                  <a:spcPts val="1890"/>
                </a:lnSpc>
              </a:pPr>
            </a:p>
          </p:txBody>
        </p:sp>
      </p:grpSp>
      <p:grpSp>
        <p:nvGrpSpPr>
          <p:cNvPr name="Group 17" id="17"/>
          <p:cNvGrpSpPr/>
          <p:nvPr/>
        </p:nvGrpSpPr>
        <p:grpSpPr>
          <a:xfrm rot="0">
            <a:off x="13433074" y="6556423"/>
            <a:ext cx="5925444" cy="592544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DDC4A6"/>
            </a:solidFill>
          </p:spPr>
        </p:sp>
        <p:sp>
          <p:nvSpPr>
            <p:cNvPr name="TextBox 19" id="19"/>
            <p:cNvSpPr txBox="true"/>
            <p:nvPr/>
          </p:nvSpPr>
          <p:spPr>
            <a:xfrm>
              <a:off x="63500" y="34925"/>
              <a:ext cx="685800" cy="714375"/>
            </a:xfrm>
            <a:prstGeom prst="rect">
              <a:avLst/>
            </a:prstGeom>
          </p:spPr>
          <p:txBody>
            <a:bodyPr anchor="ctr" rtlCol="false" tIns="50800" lIns="50800" bIns="50800" rIns="50800"/>
            <a:lstStyle/>
            <a:p>
              <a:pPr algn="ctr">
                <a:lnSpc>
                  <a:spcPts val="1890"/>
                </a:lnSpc>
              </a:pPr>
            </a:p>
          </p:txBody>
        </p:sp>
      </p:grpSp>
      <p:sp>
        <p:nvSpPr>
          <p:cNvPr name="TextBox 20" id="20"/>
          <p:cNvSpPr txBox="true"/>
          <p:nvPr/>
        </p:nvSpPr>
        <p:spPr>
          <a:xfrm rot="0">
            <a:off x="0" y="101548"/>
            <a:ext cx="9088033" cy="1054205"/>
          </a:xfrm>
          <a:prstGeom prst="rect">
            <a:avLst/>
          </a:prstGeom>
        </p:spPr>
        <p:txBody>
          <a:bodyPr anchor="t" rtlCol="false" tIns="0" lIns="0" bIns="0" rIns="0">
            <a:spAutoFit/>
          </a:bodyPr>
          <a:lstStyle/>
          <a:p>
            <a:pPr algn="ctr">
              <a:lnSpc>
                <a:spcPts val="8569"/>
              </a:lnSpc>
              <a:spcBef>
                <a:spcPct val="0"/>
              </a:spcBef>
            </a:pPr>
            <a:r>
              <a:rPr lang="en-US" sz="6120">
                <a:solidFill>
                  <a:srgbClr val="000000"/>
                </a:solidFill>
                <a:latin typeface="Abril Fatface"/>
                <a:ea typeface="Abril Fatface"/>
                <a:cs typeface="Abril Fatface"/>
                <a:sym typeface="Abril Fatface"/>
              </a:rPr>
              <a:t>PROBLEM STATEMENT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5A999"/>
        </a:solidFill>
      </p:bgPr>
    </p:bg>
    <p:spTree>
      <p:nvGrpSpPr>
        <p:cNvPr id="1" name=""/>
        <p:cNvGrpSpPr/>
        <p:nvPr/>
      </p:nvGrpSpPr>
      <p:grpSpPr>
        <a:xfrm>
          <a:off x="0" y="0"/>
          <a:ext cx="0" cy="0"/>
          <a:chOff x="0" y="0"/>
          <a:chExt cx="0" cy="0"/>
        </a:xfrm>
      </p:grpSpPr>
      <p:sp>
        <p:nvSpPr>
          <p:cNvPr name="TextBox 2" id="2"/>
          <p:cNvSpPr txBox="true"/>
          <p:nvPr/>
        </p:nvSpPr>
        <p:spPr>
          <a:xfrm rot="0">
            <a:off x="0" y="47853"/>
            <a:ext cx="9451531" cy="1224053"/>
          </a:xfrm>
          <a:prstGeom prst="rect">
            <a:avLst/>
          </a:prstGeom>
        </p:spPr>
        <p:txBody>
          <a:bodyPr anchor="t" rtlCol="false" tIns="0" lIns="0" bIns="0" rIns="0">
            <a:spAutoFit/>
          </a:bodyPr>
          <a:lstStyle/>
          <a:p>
            <a:pPr algn="ctr">
              <a:lnSpc>
                <a:spcPts val="9976"/>
              </a:lnSpc>
              <a:spcBef>
                <a:spcPct val="0"/>
              </a:spcBef>
            </a:pPr>
            <a:r>
              <a:rPr lang="en-US" sz="7126">
                <a:solidFill>
                  <a:srgbClr val="000000"/>
                </a:solidFill>
                <a:latin typeface="The Youngest Serif"/>
                <a:ea typeface="The Youngest Serif"/>
                <a:cs typeface="The Youngest Serif"/>
                <a:sym typeface="The Youngest Serif"/>
              </a:rPr>
              <a:t>PROJECT OVERVIEW</a:t>
            </a:r>
          </a:p>
        </p:txBody>
      </p:sp>
      <p:grpSp>
        <p:nvGrpSpPr>
          <p:cNvPr name="Group 3" id="3"/>
          <p:cNvGrpSpPr/>
          <p:nvPr/>
        </p:nvGrpSpPr>
        <p:grpSpPr>
          <a:xfrm rot="0">
            <a:off x="-81897" y="7658"/>
            <a:ext cx="9615325" cy="1447318"/>
            <a:chOff x="0" y="0"/>
            <a:chExt cx="2532431" cy="381187"/>
          </a:xfrm>
        </p:grpSpPr>
        <p:sp>
          <p:nvSpPr>
            <p:cNvPr name="Freeform 4" id="4"/>
            <p:cNvSpPr/>
            <p:nvPr/>
          </p:nvSpPr>
          <p:spPr>
            <a:xfrm flipH="false" flipV="false" rot="0">
              <a:off x="0" y="0"/>
              <a:ext cx="2532431" cy="381187"/>
            </a:xfrm>
            <a:custGeom>
              <a:avLst/>
              <a:gdLst/>
              <a:ahLst/>
              <a:cxnLst/>
              <a:rect r="r" b="b" t="t" l="l"/>
              <a:pathLst>
                <a:path h="381187" w="2532431">
                  <a:moveTo>
                    <a:pt x="0" y="0"/>
                  </a:moveTo>
                  <a:lnTo>
                    <a:pt x="2532431" y="0"/>
                  </a:lnTo>
                  <a:lnTo>
                    <a:pt x="2532431" y="381187"/>
                  </a:lnTo>
                  <a:lnTo>
                    <a:pt x="0" y="381187"/>
                  </a:lnTo>
                  <a:close/>
                </a:path>
              </a:pathLst>
            </a:custGeom>
            <a:solidFill>
              <a:srgbClr val="FFFFFF">
                <a:alpha val="32941"/>
              </a:srgbClr>
            </a:solidFill>
          </p:spPr>
        </p:sp>
        <p:sp>
          <p:nvSpPr>
            <p:cNvPr name="TextBox 5" id="5"/>
            <p:cNvSpPr txBox="true"/>
            <p:nvPr/>
          </p:nvSpPr>
          <p:spPr>
            <a:xfrm>
              <a:off x="0" y="-28575"/>
              <a:ext cx="2532431" cy="409762"/>
            </a:xfrm>
            <a:prstGeom prst="rect">
              <a:avLst/>
            </a:prstGeom>
          </p:spPr>
          <p:txBody>
            <a:bodyPr anchor="ctr" rtlCol="false" tIns="50800" lIns="50800" bIns="50800" rIns="50800"/>
            <a:lstStyle/>
            <a:p>
              <a:pPr algn="ctr">
                <a:lnSpc>
                  <a:spcPts val="1890"/>
                </a:lnSpc>
              </a:pPr>
            </a:p>
          </p:txBody>
        </p:sp>
      </p:grpSp>
      <p:sp>
        <p:nvSpPr>
          <p:cNvPr name="TextBox 6" id="6"/>
          <p:cNvSpPr txBox="true"/>
          <p:nvPr/>
        </p:nvSpPr>
        <p:spPr>
          <a:xfrm rot="0">
            <a:off x="0" y="47853"/>
            <a:ext cx="9451531" cy="1224053"/>
          </a:xfrm>
          <a:prstGeom prst="rect">
            <a:avLst/>
          </a:prstGeom>
        </p:spPr>
        <p:txBody>
          <a:bodyPr anchor="t" rtlCol="false" tIns="0" lIns="0" bIns="0" rIns="0">
            <a:spAutoFit/>
          </a:bodyPr>
          <a:lstStyle/>
          <a:p>
            <a:pPr algn="ctr">
              <a:lnSpc>
                <a:spcPts val="9976"/>
              </a:lnSpc>
              <a:spcBef>
                <a:spcPct val="0"/>
              </a:spcBef>
            </a:pPr>
            <a:r>
              <a:rPr lang="en-US" sz="7126">
                <a:solidFill>
                  <a:srgbClr val="000000"/>
                </a:solidFill>
                <a:latin typeface="The Youngest Serif"/>
                <a:ea typeface="The Youngest Serif"/>
                <a:cs typeface="The Youngest Serif"/>
                <a:sym typeface="The Youngest Serif"/>
              </a:rPr>
              <a:t>PROJECT OVERVIEW</a:t>
            </a:r>
          </a:p>
        </p:txBody>
      </p:sp>
      <p:sp>
        <p:nvSpPr>
          <p:cNvPr name="Freeform 7" id="7"/>
          <p:cNvSpPr/>
          <p:nvPr/>
        </p:nvSpPr>
        <p:spPr>
          <a:xfrm flipH="false" flipV="false" rot="0">
            <a:off x="285267" y="2324408"/>
            <a:ext cx="8066807" cy="7553465"/>
          </a:xfrm>
          <a:custGeom>
            <a:avLst/>
            <a:gdLst/>
            <a:ahLst/>
            <a:cxnLst/>
            <a:rect r="r" b="b" t="t" l="l"/>
            <a:pathLst>
              <a:path h="7553465" w="8066807">
                <a:moveTo>
                  <a:pt x="0" y="0"/>
                </a:moveTo>
                <a:lnTo>
                  <a:pt x="8066807" y="0"/>
                </a:lnTo>
                <a:lnTo>
                  <a:pt x="8066807" y="7553465"/>
                </a:lnTo>
                <a:lnTo>
                  <a:pt x="0" y="7553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5400000">
            <a:off x="-3828472" y="2894274"/>
            <a:ext cx="9451531" cy="1224053"/>
          </a:xfrm>
          <a:prstGeom prst="rect">
            <a:avLst/>
          </a:prstGeom>
        </p:spPr>
        <p:txBody>
          <a:bodyPr anchor="t" rtlCol="false" tIns="0" lIns="0" bIns="0" rIns="0">
            <a:spAutoFit/>
          </a:bodyPr>
          <a:lstStyle/>
          <a:p>
            <a:pPr algn="ctr">
              <a:lnSpc>
                <a:spcPts val="9976"/>
              </a:lnSpc>
              <a:spcBef>
                <a:spcPct val="0"/>
              </a:spcBef>
            </a:pPr>
            <a:r>
              <a:rPr lang="en-US" sz="7126">
                <a:solidFill>
                  <a:srgbClr val="000000"/>
                </a:solidFill>
                <a:latin typeface="The Youngest Serif"/>
                <a:ea typeface="The Youngest Serif"/>
                <a:cs typeface="The Youngest Serif"/>
                <a:sym typeface="The Youngest Serif"/>
              </a:rPr>
              <a:t>____________</a:t>
            </a:r>
          </a:p>
        </p:txBody>
      </p:sp>
      <p:sp>
        <p:nvSpPr>
          <p:cNvPr name="Freeform 9" id="9"/>
          <p:cNvSpPr/>
          <p:nvPr/>
        </p:nvSpPr>
        <p:spPr>
          <a:xfrm flipH="false" flipV="false" rot="0">
            <a:off x="6931563" y="2324408"/>
            <a:ext cx="8066807" cy="7553465"/>
          </a:xfrm>
          <a:custGeom>
            <a:avLst/>
            <a:gdLst/>
            <a:ahLst/>
            <a:cxnLst/>
            <a:rect r="r" b="b" t="t" l="l"/>
            <a:pathLst>
              <a:path h="7553465" w="8066807">
                <a:moveTo>
                  <a:pt x="0" y="0"/>
                </a:moveTo>
                <a:lnTo>
                  <a:pt x="8066807" y="0"/>
                </a:lnTo>
                <a:lnTo>
                  <a:pt x="8066807" y="7553465"/>
                </a:lnTo>
                <a:lnTo>
                  <a:pt x="0" y="7553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790115">
            <a:off x="13699533" y="1766835"/>
            <a:ext cx="1466190" cy="1593404"/>
          </a:xfrm>
          <a:custGeom>
            <a:avLst/>
            <a:gdLst/>
            <a:ahLst/>
            <a:cxnLst/>
            <a:rect r="r" b="b" t="t" l="l"/>
            <a:pathLst>
              <a:path h="1593404" w="1466190">
                <a:moveTo>
                  <a:pt x="0" y="0"/>
                </a:moveTo>
                <a:lnTo>
                  <a:pt x="1466190" y="0"/>
                </a:lnTo>
                <a:lnTo>
                  <a:pt x="1466190" y="1593404"/>
                </a:lnTo>
                <a:lnTo>
                  <a:pt x="0" y="1593404"/>
                </a:lnTo>
                <a:lnTo>
                  <a:pt x="0" y="0"/>
                </a:lnTo>
                <a:close/>
              </a:path>
            </a:pathLst>
          </a:custGeom>
          <a:blipFill>
            <a:blip r:embed="rId4"/>
            <a:stretch>
              <a:fillRect l="0" t="0" r="0" b="0"/>
            </a:stretch>
          </a:blipFill>
        </p:spPr>
      </p:sp>
      <p:sp>
        <p:nvSpPr>
          <p:cNvPr name="TextBox 11" id="11"/>
          <p:cNvSpPr txBox="true"/>
          <p:nvPr/>
        </p:nvSpPr>
        <p:spPr>
          <a:xfrm rot="0">
            <a:off x="1028700" y="3525351"/>
            <a:ext cx="12659308" cy="5625972"/>
          </a:xfrm>
          <a:prstGeom prst="rect">
            <a:avLst/>
          </a:prstGeom>
        </p:spPr>
        <p:txBody>
          <a:bodyPr anchor="t" rtlCol="false" tIns="0" lIns="0" bIns="0" rIns="0">
            <a:spAutoFit/>
          </a:bodyPr>
          <a:lstStyle/>
          <a:p>
            <a:pPr algn="ctr">
              <a:lnSpc>
                <a:spcPts val="4907"/>
              </a:lnSpc>
            </a:pPr>
            <a:r>
              <a:rPr lang="en-US" sz="3505">
                <a:solidFill>
                  <a:srgbClr val="000000"/>
                </a:solidFill>
                <a:latin typeface="Copperplate Gothic 29 BC"/>
                <a:ea typeface="Copperplate Gothic 29 BC"/>
                <a:cs typeface="Copperplate Gothic 29 BC"/>
                <a:sym typeface="Copperplate Gothic 29 BC"/>
              </a:rPr>
              <a:t>This project aims to deliver a [brief project purpose, e.g., "responsive portfolio website"] that effectively showcases skills and projects with a modern and accessible design. Using technologies such as [list major tools], the project focuses on clean UI, responsive layout, and user-friendly features like dark mode and smooth navigation. The end result is a professional portfolio that works seamlessly across devices and enhances the user's online presence.</a:t>
            </a:r>
          </a:p>
          <a:p>
            <a:pPr algn="ctr">
              <a:lnSpc>
                <a:spcPts val="4907"/>
              </a:lnSpc>
              <a:spcBef>
                <a:spcPct val="0"/>
              </a:spcBef>
            </a:pPr>
          </a:p>
        </p:txBody>
      </p:sp>
      <p:grpSp>
        <p:nvGrpSpPr>
          <p:cNvPr name="Group 12" id="12"/>
          <p:cNvGrpSpPr/>
          <p:nvPr/>
        </p:nvGrpSpPr>
        <p:grpSpPr>
          <a:xfrm rot="0">
            <a:off x="12534386" y="3091415"/>
            <a:ext cx="1153622" cy="115362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9E7C62"/>
            </a:solidFill>
          </p:spPr>
        </p:sp>
        <p:sp>
          <p:nvSpPr>
            <p:cNvPr name="TextBox 14" id="14"/>
            <p:cNvSpPr txBox="true"/>
            <p:nvPr/>
          </p:nvSpPr>
          <p:spPr>
            <a:xfrm>
              <a:off x="190500" y="161925"/>
              <a:ext cx="431800" cy="460375"/>
            </a:xfrm>
            <a:prstGeom prst="rect">
              <a:avLst/>
            </a:prstGeom>
          </p:spPr>
          <p:txBody>
            <a:bodyPr anchor="ctr" rtlCol="false" tIns="50800" lIns="50800" bIns="50800" rIns="50800"/>
            <a:lstStyle/>
            <a:p>
              <a:pPr algn="ctr">
                <a:lnSpc>
                  <a:spcPts val="1890"/>
                </a:lnSpc>
              </a:pPr>
            </a:p>
          </p:txBody>
        </p:sp>
      </p:grpSp>
      <p:grpSp>
        <p:nvGrpSpPr>
          <p:cNvPr name="Group 15" id="15"/>
          <p:cNvGrpSpPr/>
          <p:nvPr/>
        </p:nvGrpSpPr>
        <p:grpSpPr>
          <a:xfrm rot="0">
            <a:off x="1028700" y="7997700"/>
            <a:ext cx="1153622" cy="115362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9E7C62"/>
            </a:solidFill>
          </p:spPr>
        </p:sp>
        <p:sp>
          <p:nvSpPr>
            <p:cNvPr name="TextBox 17" id="17"/>
            <p:cNvSpPr txBox="true"/>
            <p:nvPr/>
          </p:nvSpPr>
          <p:spPr>
            <a:xfrm>
              <a:off x="190500" y="161925"/>
              <a:ext cx="431800" cy="460375"/>
            </a:xfrm>
            <a:prstGeom prst="rect">
              <a:avLst/>
            </a:prstGeom>
          </p:spPr>
          <p:txBody>
            <a:bodyPr anchor="ctr" rtlCol="false" tIns="50800" lIns="50800" bIns="50800" rIns="50800"/>
            <a:lstStyle/>
            <a:p>
              <a:pPr algn="ctr">
                <a:lnSpc>
                  <a:spcPts val="1890"/>
                </a:lnSpc>
              </a:pPr>
            </a:p>
          </p:txBody>
        </p:sp>
      </p:grpSp>
      <p:sp>
        <p:nvSpPr>
          <p:cNvPr name="TextBox 18" id="18"/>
          <p:cNvSpPr txBox="true"/>
          <p:nvPr/>
        </p:nvSpPr>
        <p:spPr>
          <a:xfrm rot="0">
            <a:off x="-234231" y="251815"/>
            <a:ext cx="9919993" cy="1020091"/>
          </a:xfrm>
          <a:prstGeom prst="rect">
            <a:avLst/>
          </a:prstGeom>
        </p:spPr>
        <p:txBody>
          <a:bodyPr anchor="t" rtlCol="false" tIns="0" lIns="0" bIns="0" rIns="0">
            <a:spAutoFit/>
          </a:bodyPr>
          <a:lstStyle/>
          <a:p>
            <a:pPr algn="ctr">
              <a:lnSpc>
                <a:spcPts val="8358"/>
              </a:lnSpc>
              <a:spcBef>
                <a:spcPct val="0"/>
              </a:spcBef>
            </a:pPr>
            <a:r>
              <a:rPr lang="en-US" sz="5970">
                <a:solidFill>
                  <a:srgbClr val="000000"/>
                </a:solidFill>
                <a:latin typeface="The Youngest Serif"/>
                <a:ea typeface="The Youngest Serif"/>
                <a:cs typeface="The Youngest Serif"/>
                <a:sym typeface="The Youngest Serif"/>
              </a:rPr>
              <a:t>__________________________</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BB2A7"/>
        </a:solidFill>
      </p:bgPr>
    </p:bg>
    <p:spTree>
      <p:nvGrpSpPr>
        <p:cNvPr id="1" name=""/>
        <p:cNvGrpSpPr/>
        <p:nvPr/>
      </p:nvGrpSpPr>
      <p:grpSpPr>
        <a:xfrm>
          <a:off x="0" y="0"/>
          <a:ext cx="0" cy="0"/>
          <a:chOff x="0" y="0"/>
          <a:chExt cx="0" cy="0"/>
        </a:xfrm>
      </p:grpSpPr>
      <p:sp>
        <p:nvSpPr>
          <p:cNvPr name="TextBox 2" id="2"/>
          <p:cNvSpPr txBox="true"/>
          <p:nvPr/>
        </p:nvSpPr>
        <p:spPr>
          <a:xfrm rot="0">
            <a:off x="0" y="127604"/>
            <a:ext cx="9615325" cy="901096"/>
          </a:xfrm>
          <a:prstGeom prst="rect">
            <a:avLst/>
          </a:prstGeom>
        </p:spPr>
        <p:txBody>
          <a:bodyPr anchor="t" rtlCol="false" tIns="0" lIns="0" bIns="0" rIns="0">
            <a:spAutoFit/>
          </a:bodyPr>
          <a:lstStyle/>
          <a:p>
            <a:pPr algn="ctr">
              <a:lnSpc>
                <a:spcPts val="7443"/>
              </a:lnSpc>
              <a:spcBef>
                <a:spcPct val="0"/>
              </a:spcBef>
            </a:pPr>
            <a:r>
              <a:rPr lang="en-US" sz="5316">
                <a:solidFill>
                  <a:srgbClr val="000000"/>
                </a:solidFill>
                <a:latin typeface="The Youngest Serif"/>
                <a:ea typeface="The Youngest Serif"/>
                <a:cs typeface="The Youngest Serif"/>
                <a:sym typeface="The Youngest Serif"/>
              </a:rPr>
              <a:t>W</a:t>
            </a:r>
            <a:r>
              <a:rPr lang="en-US" sz="5316" u="none">
                <a:solidFill>
                  <a:srgbClr val="000000"/>
                </a:solidFill>
                <a:latin typeface="The Youngest Serif"/>
                <a:ea typeface="The Youngest Serif"/>
                <a:cs typeface="The Youngest Serif"/>
                <a:sym typeface="The Youngest Serif"/>
              </a:rPr>
              <a:t>H</a:t>
            </a:r>
            <a:r>
              <a:rPr lang="en-US" sz="5316">
                <a:solidFill>
                  <a:srgbClr val="000000"/>
                </a:solidFill>
                <a:latin typeface="The Youngest Serif"/>
                <a:ea typeface="The Youngest Serif"/>
                <a:cs typeface="The Youngest Serif"/>
                <a:sym typeface="The Youngest Serif"/>
              </a:rPr>
              <a:t>O </a:t>
            </a:r>
            <a:r>
              <a:rPr lang="en-US" sz="5316" u="none">
                <a:solidFill>
                  <a:srgbClr val="000000"/>
                </a:solidFill>
                <a:latin typeface="The Youngest Serif"/>
                <a:ea typeface="The Youngest Serif"/>
                <a:cs typeface="The Youngest Serif"/>
                <a:sym typeface="The Youngest Serif"/>
              </a:rPr>
              <a:t>A</a:t>
            </a:r>
            <a:r>
              <a:rPr lang="en-US" sz="5316">
                <a:solidFill>
                  <a:srgbClr val="000000"/>
                </a:solidFill>
                <a:latin typeface="The Youngest Serif"/>
                <a:ea typeface="The Youngest Serif"/>
                <a:cs typeface="The Youngest Serif"/>
                <a:sym typeface="The Youngest Serif"/>
              </a:rPr>
              <a:t>RE T</a:t>
            </a:r>
            <a:r>
              <a:rPr lang="en-US" sz="5316" u="none">
                <a:solidFill>
                  <a:srgbClr val="000000"/>
                </a:solidFill>
                <a:latin typeface="The Youngest Serif"/>
                <a:ea typeface="The Youngest Serif"/>
                <a:cs typeface="The Youngest Serif"/>
                <a:sym typeface="The Youngest Serif"/>
              </a:rPr>
              <a:t>H</a:t>
            </a:r>
            <a:r>
              <a:rPr lang="en-US" sz="5316">
                <a:solidFill>
                  <a:srgbClr val="000000"/>
                </a:solidFill>
                <a:latin typeface="The Youngest Serif"/>
                <a:ea typeface="The Youngest Serif"/>
                <a:cs typeface="The Youngest Serif"/>
                <a:sym typeface="The Youngest Serif"/>
              </a:rPr>
              <a:t>E END USERS?</a:t>
            </a:r>
          </a:p>
        </p:txBody>
      </p:sp>
      <p:grpSp>
        <p:nvGrpSpPr>
          <p:cNvPr name="Group 3" id="3"/>
          <p:cNvGrpSpPr/>
          <p:nvPr/>
        </p:nvGrpSpPr>
        <p:grpSpPr>
          <a:xfrm rot="0">
            <a:off x="0" y="0"/>
            <a:ext cx="9615325" cy="1447318"/>
            <a:chOff x="0" y="0"/>
            <a:chExt cx="2532431" cy="381187"/>
          </a:xfrm>
        </p:grpSpPr>
        <p:sp>
          <p:nvSpPr>
            <p:cNvPr name="Freeform 4" id="4"/>
            <p:cNvSpPr/>
            <p:nvPr/>
          </p:nvSpPr>
          <p:spPr>
            <a:xfrm flipH="false" flipV="false" rot="0">
              <a:off x="0" y="0"/>
              <a:ext cx="2532431" cy="381187"/>
            </a:xfrm>
            <a:custGeom>
              <a:avLst/>
              <a:gdLst/>
              <a:ahLst/>
              <a:cxnLst/>
              <a:rect r="r" b="b" t="t" l="l"/>
              <a:pathLst>
                <a:path h="381187" w="2532431">
                  <a:moveTo>
                    <a:pt x="0" y="0"/>
                  </a:moveTo>
                  <a:lnTo>
                    <a:pt x="2532431" y="0"/>
                  </a:lnTo>
                  <a:lnTo>
                    <a:pt x="2532431" y="381187"/>
                  </a:lnTo>
                  <a:lnTo>
                    <a:pt x="0" y="381187"/>
                  </a:lnTo>
                  <a:close/>
                </a:path>
              </a:pathLst>
            </a:custGeom>
            <a:solidFill>
              <a:srgbClr val="FFFFFF">
                <a:alpha val="32941"/>
              </a:srgbClr>
            </a:solidFill>
          </p:spPr>
        </p:sp>
        <p:sp>
          <p:nvSpPr>
            <p:cNvPr name="TextBox 5" id="5"/>
            <p:cNvSpPr txBox="true"/>
            <p:nvPr/>
          </p:nvSpPr>
          <p:spPr>
            <a:xfrm>
              <a:off x="0" y="-28575"/>
              <a:ext cx="2532431" cy="409762"/>
            </a:xfrm>
            <a:prstGeom prst="rect">
              <a:avLst/>
            </a:prstGeom>
          </p:spPr>
          <p:txBody>
            <a:bodyPr anchor="ctr" rtlCol="false" tIns="50800" lIns="50800" bIns="50800" rIns="50800"/>
            <a:lstStyle/>
            <a:p>
              <a:pPr algn="ctr">
                <a:lnSpc>
                  <a:spcPts val="1890"/>
                </a:lnSpc>
              </a:pPr>
            </a:p>
          </p:txBody>
        </p:sp>
      </p:grpSp>
      <p:sp>
        <p:nvSpPr>
          <p:cNvPr name="Freeform 6" id="6"/>
          <p:cNvSpPr/>
          <p:nvPr/>
        </p:nvSpPr>
        <p:spPr>
          <a:xfrm flipH="false" flipV="false" rot="0">
            <a:off x="715353" y="1708536"/>
            <a:ext cx="12543102" cy="6117294"/>
          </a:xfrm>
          <a:custGeom>
            <a:avLst/>
            <a:gdLst/>
            <a:ahLst/>
            <a:cxnLst/>
            <a:rect r="r" b="b" t="t" l="l"/>
            <a:pathLst>
              <a:path h="6117294" w="12543102">
                <a:moveTo>
                  <a:pt x="0" y="0"/>
                </a:moveTo>
                <a:lnTo>
                  <a:pt x="12543102" y="0"/>
                </a:lnTo>
                <a:lnTo>
                  <a:pt x="12543102" y="6117293"/>
                </a:lnTo>
                <a:lnTo>
                  <a:pt x="0" y="6117293"/>
                </a:lnTo>
                <a:lnTo>
                  <a:pt x="0" y="0"/>
                </a:lnTo>
                <a:close/>
              </a:path>
            </a:pathLst>
          </a:custGeom>
          <a:blipFill>
            <a:blip r:embed="rId2"/>
            <a:stretch>
              <a:fillRect l="0" t="-18305" r="0" b="-18305"/>
            </a:stretch>
          </a:blipFill>
        </p:spPr>
      </p:sp>
      <p:sp>
        <p:nvSpPr>
          <p:cNvPr name="TextBox 7" id="7"/>
          <p:cNvSpPr txBox="true"/>
          <p:nvPr/>
        </p:nvSpPr>
        <p:spPr>
          <a:xfrm rot="0">
            <a:off x="1028700" y="2468223"/>
            <a:ext cx="12543102" cy="4521720"/>
          </a:xfrm>
          <a:prstGeom prst="rect">
            <a:avLst/>
          </a:prstGeom>
        </p:spPr>
        <p:txBody>
          <a:bodyPr anchor="t" rtlCol="false" tIns="0" lIns="0" bIns="0" rIns="0">
            <a:spAutoFit/>
          </a:bodyPr>
          <a:lstStyle/>
          <a:p>
            <a:pPr algn="l" marL="508342" indent="-254171" lvl="1">
              <a:lnSpc>
                <a:spcPts val="3296"/>
              </a:lnSpc>
              <a:buFont typeface="Arial"/>
              <a:buChar char="•"/>
            </a:pPr>
            <a:r>
              <a:rPr lang="en-US" sz="2354" spc="435">
                <a:solidFill>
                  <a:srgbClr val="295855"/>
                </a:solidFill>
                <a:latin typeface="Telegraf"/>
                <a:ea typeface="Telegraf"/>
                <a:cs typeface="Telegraf"/>
                <a:sym typeface="Telegraf"/>
              </a:rPr>
              <a:t>THE PEOPLE WHO WILL VISIT AND USE YOUR PORTFOLIO WEBSITE ARE MAINLY:</a:t>
            </a:r>
          </a:p>
          <a:p>
            <a:pPr algn="l" marL="508342" indent="-254171" lvl="1">
              <a:lnSpc>
                <a:spcPts val="3296"/>
              </a:lnSpc>
              <a:buFont typeface="Arial"/>
              <a:buChar char="•"/>
            </a:pPr>
            <a:r>
              <a:rPr lang="en-US" sz="2354" spc="435">
                <a:solidFill>
                  <a:srgbClr val="295855"/>
                </a:solidFill>
                <a:latin typeface="Telegraf"/>
                <a:ea typeface="Telegraf"/>
                <a:cs typeface="Telegraf"/>
                <a:sym typeface="Telegraf"/>
              </a:rPr>
              <a:t>EMPLOYERS AND RECRUITERS LOOKING TO EVALUATE YOUR SKILLS AND SUITABILITY FOR JOBS.</a:t>
            </a:r>
          </a:p>
          <a:p>
            <a:pPr algn="l" marL="508342" indent="-254171" lvl="1">
              <a:lnSpc>
                <a:spcPts val="3296"/>
              </a:lnSpc>
              <a:buFont typeface="Arial"/>
              <a:buChar char="•"/>
            </a:pPr>
            <a:r>
              <a:rPr lang="en-US" sz="2354" spc="435">
                <a:solidFill>
                  <a:srgbClr val="295855"/>
                </a:solidFill>
                <a:latin typeface="Telegraf"/>
                <a:ea typeface="Telegraf"/>
                <a:cs typeface="Telegraf"/>
                <a:sym typeface="Telegraf"/>
              </a:rPr>
              <a:t>CLIENTS SEEKING PROFESSIONALS FOR PROJECTS OR SERVICES.</a:t>
            </a:r>
          </a:p>
          <a:p>
            <a:pPr algn="l" marL="508342" indent="-254171" lvl="1">
              <a:lnSpc>
                <a:spcPts val="3296"/>
              </a:lnSpc>
              <a:buFont typeface="Arial"/>
              <a:buChar char="•"/>
            </a:pPr>
            <a:r>
              <a:rPr lang="en-US" sz="2354" spc="435">
                <a:solidFill>
                  <a:srgbClr val="295855"/>
                </a:solidFill>
                <a:latin typeface="Telegraf"/>
                <a:ea typeface="Telegraf"/>
                <a:cs typeface="Telegraf"/>
                <a:sym typeface="Telegraf"/>
              </a:rPr>
              <a:t>COLLEAGUES AND PEERS WANTING TO CONNECT OR COLLABORATE.</a:t>
            </a:r>
          </a:p>
          <a:p>
            <a:pPr algn="l" marL="508342" indent="-254171" lvl="1">
              <a:lnSpc>
                <a:spcPts val="3296"/>
              </a:lnSpc>
              <a:buFont typeface="Arial"/>
              <a:buChar char="•"/>
            </a:pPr>
            <a:r>
              <a:rPr lang="en-US" sz="2354" spc="435">
                <a:solidFill>
                  <a:srgbClr val="295855"/>
                </a:solidFill>
                <a:latin typeface="Telegraf"/>
                <a:ea typeface="Telegraf"/>
                <a:cs typeface="Telegraf"/>
                <a:sym typeface="Telegraf"/>
              </a:rPr>
              <a:t>OTHER PROFESSIONALS OR LEARNERS INTERESTED IN YOUR WORK AND EXPERIENCE.</a:t>
            </a:r>
          </a:p>
          <a:p>
            <a:pPr algn="l" marL="508342" indent="-254171" lvl="1">
              <a:lnSpc>
                <a:spcPts val="3296"/>
              </a:lnSpc>
              <a:buFont typeface="Arial"/>
              <a:buChar char="•"/>
            </a:pPr>
          </a:p>
        </p:txBody>
      </p:sp>
      <p:sp>
        <p:nvSpPr>
          <p:cNvPr name="TextBox 8" id="8"/>
          <p:cNvSpPr txBox="true"/>
          <p:nvPr/>
        </p:nvSpPr>
        <p:spPr>
          <a:xfrm rot="0">
            <a:off x="0" y="127604"/>
            <a:ext cx="9615325" cy="901096"/>
          </a:xfrm>
          <a:prstGeom prst="rect">
            <a:avLst/>
          </a:prstGeom>
        </p:spPr>
        <p:txBody>
          <a:bodyPr anchor="t" rtlCol="false" tIns="0" lIns="0" bIns="0" rIns="0">
            <a:spAutoFit/>
          </a:bodyPr>
          <a:lstStyle/>
          <a:p>
            <a:pPr algn="ctr">
              <a:lnSpc>
                <a:spcPts val="7443"/>
              </a:lnSpc>
              <a:spcBef>
                <a:spcPct val="0"/>
              </a:spcBef>
            </a:pPr>
            <a:r>
              <a:rPr lang="en-US" sz="5316">
                <a:solidFill>
                  <a:srgbClr val="7D8F7B"/>
                </a:solidFill>
                <a:latin typeface="The Youngest Serif"/>
                <a:ea typeface="The Youngest Serif"/>
                <a:cs typeface="The Youngest Serif"/>
                <a:sym typeface="The Youngest Serif"/>
              </a:rPr>
              <a:t>W</a:t>
            </a:r>
            <a:r>
              <a:rPr lang="en-US" sz="5316" u="none">
                <a:solidFill>
                  <a:srgbClr val="7D8F7B"/>
                </a:solidFill>
                <a:latin typeface="The Youngest Serif"/>
                <a:ea typeface="The Youngest Serif"/>
                <a:cs typeface="The Youngest Serif"/>
                <a:sym typeface="The Youngest Serif"/>
              </a:rPr>
              <a:t>H</a:t>
            </a:r>
            <a:r>
              <a:rPr lang="en-US" sz="5316">
                <a:solidFill>
                  <a:srgbClr val="7D8F7B"/>
                </a:solidFill>
                <a:latin typeface="The Youngest Serif"/>
                <a:ea typeface="The Youngest Serif"/>
                <a:cs typeface="The Youngest Serif"/>
                <a:sym typeface="The Youngest Serif"/>
              </a:rPr>
              <a:t>O </a:t>
            </a:r>
            <a:r>
              <a:rPr lang="en-US" sz="5316" u="none">
                <a:solidFill>
                  <a:srgbClr val="7D8F7B"/>
                </a:solidFill>
                <a:latin typeface="The Youngest Serif"/>
                <a:ea typeface="The Youngest Serif"/>
                <a:cs typeface="The Youngest Serif"/>
                <a:sym typeface="The Youngest Serif"/>
              </a:rPr>
              <a:t>A</a:t>
            </a:r>
            <a:r>
              <a:rPr lang="en-US" sz="5316">
                <a:solidFill>
                  <a:srgbClr val="7D8F7B"/>
                </a:solidFill>
                <a:latin typeface="The Youngest Serif"/>
                <a:ea typeface="The Youngest Serif"/>
                <a:cs typeface="The Youngest Serif"/>
                <a:sym typeface="The Youngest Serif"/>
              </a:rPr>
              <a:t>RE T</a:t>
            </a:r>
            <a:r>
              <a:rPr lang="en-US" sz="5316" u="none">
                <a:solidFill>
                  <a:srgbClr val="7D8F7B"/>
                </a:solidFill>
                <a:latin typeface="The Youngest Serif"/>
                <a:ea typeface="The Youngest Serif"/>
                <a:cs typeface="The Youngest Serif"/>
                <a:sym typeface="The Youngest Serif"/>
              </a:rPr>
              <a:t>H</a:t>
            </a:r>
            <a:r>
              <a:rPr lang="en-US" sz="5316">
                <a:solidFill>
                  <a:srgbClr val="7D8F7B"/>
                </a:solidFill>
                <a:latin typeface="The Youngest Serif"/>
                <a:ea typeface="The Youngest Serif"/>
                <a:cs typeface="The Youngest Serif"/>
                <a:sym typeface="The Youngest Serif"/>
              </a:rPr>
              <a:t>E END USERS?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27F7B"/>
        </a:solidFill>
      </p:bgPr>
    </p:bg>
    <p:spTree>
      <p:nvGrpSpPr>
        <p:cNvPr id="1" name=""/>
        <p:cNvGrpSpPr/>
        <p:nvPr/>
      </p:nvGrpSpPr>
      <p:grpSpPr>
        <a:xfrm>
          <a:off x="0" y="0"/>
          <a:ext cx="0" cy="0"/>
          <a:chOff x="0" y="0"/>
          <a:chExt cx="0" cy="0"/>
        </a:xfrm>
      </p:grpSpPr>
      <p:sp>
        <p:nvSpPr>
          <p:cNvPr name="TextBox 2" id="2"/>
          <p:cNvSpPr txBox="true"/>
          <p:nvPr/>
        </p:nvSpPr>
        <p:spPr>
          <a:xfrm rot="0">
            <a:off x="0" y="116614"/>
            <a:ext cx="11091790" cy="1130392"/>
          </a:xfrm>
          <a:prstGeom prst="rect">
            <a:avLst/>
          </a:prstGeom>
        </p:spPr>
        <p:txBody>
          <a:bodyPr anchor="t" rtlCol="false" tIns="0" lIns="0" bIns="0" rIns="0">
            <a:spAutoFit/>
          </a:bodyPr>
          <a:lstStyle/>
          <a:p>
            <a:pPr algn="ctr">
              <a:lnSpc>
                <a:spcPts val="9200"/>
              </a:lnSpc>
              <a:spcBef>
                <a:spcPct val="0"/>
              </a:spcBef>
            </a:pPr>
            <a:r>
              <a:rPr lang="en-US" sz="6571">
                <a:solidFill>
                  <a:srgbClr val="000000"/>
                </a:solidFill>
                <a:latin typeface="The Youngest Serif"/>
                <a:ea typeface="The Youngest Serif"/>
                <a:cs typeface="The Youngest Serif"/>
                <a:sym typeface="The Youngest Serif"/>
              </a:rPr>
              <a:t>TOOLS AND TECHNIQUES</a:t>
            </a:r>
          </a:p>
        </p:txBody>
      </p:sp>
      <p:grpSp>
        <p:nvGrpSpPr>
          <p:cNvPr name="Group 3" id="3"/>
          <p:cNvGrpSpPr/>
          <p:nvPr/>
        </p:nvGrpSpPr>
        <p:grpSpPr>
          <a:xfrm rot="0">
            <a:off x="-210517" y="0"/>
            <a:ext cx="12106188" cy="1621185"/>
            <a:chOff x="0" y="0"/>
            <a:chExt cx="3188461" cy="426979"/>
          </a:xfrm>
        </p:grpSpPr>
        <p:sp>
          <p:nvSpPr>
            <p:cNvPr name="Freeform 4" id="4"/>
            <p:cNvSpPr/>
            <p:nvPr/>
          </p:nvSpPr>
          <p:spPr>
            <a:xfrm flipH="false" flipV="false" rot="0">
              <a:off x="0" y="0"/>
              <a:ext cx="3188461" cy="426979"/>
            </a:xfrm>
            <a:custGeom>
              <a:avLst/>
              <a:gdLst/>
              <a:ahLst/>
              <a:cxnLst/>
              <a:rect r="r" b="b" t="t" l="l"/>
              <a:pathLst>
                <a:path h="426979" w="3188461">
                  <a:moveTo>
                    <a:pt x="0" y="0"/>
                  </a:moveTo>
                  <a:lnTo>
                    <a:pt x="3188461" y="0"/>
                  </a:lnTo>
                  <a:lnTo>
                    <a:pt x="3188461" y="426979"/>
                  </a:lnTo>
                  <a:lnTo>
                    <a:pt x="0" y="426979"/>
                  </a:lnTo>
                  <a:close/>
                </a:path>
              </a:pathLst>
            </a:custGeom>
            <a:solidFill>
              <a:srgbClr val="FFFFFF">
                <a:alpha val="32941"/>
              </a:srgbClr>
            </a:solidFill>
          </p:spPr>
        </p:sp>
        <p:sp>
          <p:nvSpPr>
            <p:cNvPr name="TextBox 5" id="5"/>
            <p:cNvSpPr txBox="true"/>
            <p:nvPr/>
          </p:nvSpPr>
          <p:spPr>
            <a:xfrm>
              <a:off x="0" y="-28575"/>
              <a:ext cx="3188461" cy="455554"/>
            </a:xfrm>
            <a:prstGeom prst="rect">
              <a:avLst/>
            </a:prstGeom>
          </p:spPr>
          <p:txBody>
            <a:bodyPr anchor="ctr" rtlCol="false" tIns="50800" lIns="50800" bIns="50800" rIns="50800"/>
            <a:lstStyle/>
            <a:p>
              <a:pPr algn="ctr">
                <a:lnSpc>
                  <a:spcPts val="1890"/>
                </a:lnSpc>
              </a:pPr>
            </a:p>
          </p:txBody>
        </p:sp>
      </p:grpSp>
      <p:sp>
        <p:nvSpPr>
          <p:cNvPr name="Freeform 6" id="6"/>
          <p:cNvSpPr/>
          <p:nvPr/>
        </p:nvSpPr>
        <p:spPr>
          <a:xfrm flipH="false" flipV="false" rot="0">
            <a:off x="0" y="1621185"/>
            <a:ext cx="18288000" cy="8665815"/>
          </a:xfrm>
          <a:custGeom>
            <a:avLst/>
            <a:gdLst/>
            <a:ahLst/>
            <a:cxnLst/>
            <a:rect r="r" b="b" t="t" l="l"/>
            <a:pathLst>
              <a:path h="8665815" w="18288000">
                <a:moveTo>
                  <a:pt x="0" y="0"/>
                </a:moveTo>
                <a:lnTo>
                  <a:pt x="18288000" y="0"/>
                </a:lnTo>
                <a:lnTo>
                  <a:pt x="18288000" y="8665815"/>
                </a:lnTo>
                <a:lnTo>
                  <a:pt x="0" y="8665815"/>
                </a:lnTo>
                <a:lnTo>
                  <a:pt x="0" y="0"/>
                </a:lnTo>
                <a:close/>
              </a:path>
            </a:pathLst>
          </a:custGeom>
          <a:blipFill>
            <a:blip r:embed="rId2"/>
            <a:stretch>
              <a:fillRect l="0" t="-27447" r="0" b="-10517"/>
            </a:stretch>
          </a:blipFill>
        </p:spPr>
      </p:sp>
      <p:sp>
        <p:nvSpPr>
          <p:cNvPr name="Freeform 7" id="7"/>
          <p:cNvSpPr/>
          <p:nvPr/>
        </p:nvSpPr>
        <p:spPr>
          <a:xfrm flipH="false" flipV="false" rot="0">
            <a:off x="3881248" y="7729801"/>
            <a:ext cx="14406752" cy="2557199"/>
          </a:xfrm>
          <a:custGeom>
            <a:avLst/>
            <a:gdLst/>
            <a:ahLst/>
            <a:cxnLst/>
            <a:rect r="r" b="b" t="t" l="l"/>
            <a:pathLst>
              <a:path h="2557199" w="14406752">
                <a:moveTo>
                  <a:pt x="0" y="0"/>
                </a:moveTo>
                <a:lnTo>
                  <a:pt x="14406752" y="0"/>
                </a:lnTo>
                <a:lnTo>
                  <a:pt x="14406752" y="2557199"/>
                </a:lnTo>
                <a:lnTo>
                  <a:pt x="0" y="2557199"/>
                </a:lnTo>
                <a:lnTo>
                  <a:pt x="0" y="0"/>
                </a:lnTo>
                <a:close/>
              </a:path>
            </a:pathLst>
          </a:custGeom>
          <a:blipFill>
            <a:blip r:embed="rId3"/>
            <a:stretch>
              <a:fillRect l="0" t="0" r="0" b="0"/>
            </a:stretch>
          </a:blipFill>
        </p:spPr>
      </p:sp>
      <p:sp>
        <p:nvSpPr>
          <p:cNvPr name="Freeform 8" id="8"/>
          <p:cNvSpPr/>
          <p:nvPr/>
        </p:nvSpPr>
        <p:spPr>
          <a:xfrm flipH="false" flipV="false" rot="0">
            <a:off x="11895671" y="0"/>
            <a:ext cx="7421029" cy="1621185"/>
          </a:xfrm>
          <a:custGeom>
            <a:avLst/>
            <a:gdLst/>
            <a:ahLst/>
            <a:cxnLst/>
            <a:rect r="r" b="b" t="t" l="l"/>
            <a:pathLst>
              <a:path h="1621185" w="7421029">
                <a:moveTo>
                  <a:pt x="0" y="0"/>
                </a:moveTo>
                <a:lnTo>
                  <a:pt x="7421029" y="0"/>
                </a:lnTo>
                <a:lnTo>
                  <a:pt x="7421029" y="1621185"/>
                </a:lnTo>
                <a:lnTo>
                  <a:pt x="0" y="1621185"/>
                </a:lnTo>
                <a:lnTo>
                  <a:pt x="0" y="0"/>
                </a:lnTo>
                <a:close/>
              </a:path>
            </a:pathLst>
          </a:custGeom>
          <a:blipFill>
            <a:blip r:embed="rId2"/>
            <a:stretch>
              <a:fillRect l="-146434" t="-146714" r="0" b="-490757"/>
            </a:stretch>
          </a:blipFill>
        </p:spPr>
      </p:sp>
      <p:sp>
        <p:nvSpPr>
          <p:cNvPr name="Freeform 9" id="9"/>
          <p:cNvSpPr/>
          <p:nvPr/>
        </p:nvSpPr>
        <p:spPr>
          <a:xfrm flipH="false" flipV="false" rot="-10800000">
            <a:off x="11895671" y="0"/>
            <a:ext cx="6392329" cy="1687865"/>
          </a:xfrm>
          <a:custGeom>
            <a:avLst/>
            <a:gdLst/>
            <a:ahLst/>
            <a:cxnLst/>
            <a:rect r="r" b="b" t="t" l="l"/>
            <a:pathLst>
              <a:path h="1687865" w="6392329">
                <a:moveTo>
                  <a:pt x="0" y="0"/>
                </a:moveTo>
                <a:lnTo>
                  <a:pt x="6392329" y="0"/>
                </a:lnTo>
                <a:lnTo>
                  <a:pt x="6392329" y="1687865"/>
                </a:lnTo>
                <a:lnTo>
                  <a:pt x="0" y="1687865"/>
                </a:lnTo>
                <a:lnTo>
                  <a:pt x="0" y="0"/>
                </a:lnTo>
                <a:close/>
              </a:path>
            </a:pathLst>
          </a:custGeom>
          <a:blipFill>
            <a:blip r:embed="rId3"/>
            <a:stretch>
              <a:fillRect l="-97010" t="0" r="-28364" b="-51504"/>
            </a:stretch>
          </a:blipFill>
        </p:spPr>
      </p:sp>
      <p:sp>
        <p:nvSpPr>
          <p:cNvPr name="Freeform 10" id="10"/>
          <p:cNvSpPr/>
          <p:nvPr/>
        </p:nvSpPr>
        <p:spPr>
          <a:xfrm flipH="false" flipV="false" rot="2292269">
            <a:off x="345809" y="6981961"/>
            <a:ext cx="3428447" cy="2305631"/>
          </a:xfrm>
          <a:custGeom>
            <a:avLst/>
            <a:gdLst/>
            <a:ahLst/>
            <a:cxnLst/>
            <a:rect r="r" b="b" t="t" l="l"/>
            <a:pathLst>
              <a:path h="2305631" w="3428447">
                <a:moveTo>
                  <a:pt x="0" y="0"/>
                </a:moveTo>
                <a:lnTo>
                  <a:pt x="3428448" y="0"/>
                </a:lnTo>
                <a:lnTo>
                  <a:pt x="3428448" y="2305631"/>
                </a:lnTo>
                <a:lnTo>
                  <a:pt x="0" y="2305631"/>
                </a:lnTo>
                <a:lnTo>
                  <a:pt x="0" y="0"/>
                </a:lnTo>
                <a:close/>
              </a:path>
            </a:pathLst>
          </a:custGeom>
          <a:blipFill>
            <a:blip r:embed="rId4"/>
            <a:stretch>
              <a:fillRect l="0" t="0" r="0" b="0"/>
            </a:stretch>
          </a:blipFill>
        </p:spPr>
      </p:sp>
      <p:sp>
        <p:nvSpPr>
          <p:cNvPr name="TextBox 11" id="11"/>
          <p:cNvSpPr txBox="true"/>
          <p:nvPr/>
        </p:nvSpPr>
        <p:spPr>
          <a:xfrm rot="0">
            <a:off x="0" y="2951459"/>
            <a:ext cx="16414766" cy="4359465"/>
          </a:xfrm>
          <a:prstGeom prst="rect">
            <a:avLst/>
          </a:prstGeom>
        </p:spPr>
        <p:txBody>
          <a:bodyPr anchor="t" rtlCol="false" tIns="0" lIns="0" bIns="0" rIns="0">
            <a:spAutoFit/>
          </a:bodyPr>
          <a:lstStyle/>
          <a:p>
            <a:pPr algn="ctr">
              <a:lnSpc>
                <a:spcPts val="4930"/>
              </a:lnSpc>
              <a:spcBef>
                <a:spcPct val="0"/>
              </a:spcBef>
            </a:pPr>
            <a:r>
              <a:rPr lang="en-US" sz="3521">
                <a:solidFill>
                  <a:srgbClr val="000000"/>
                </a:solidFill>
                <a:latin typeface="The Youngest Serif"/>
                <a:ea typeface="The Youngest Serif"/>
                <a:cs typeface="The Youngest Serif"/>
                <a:sym typeface="The Youngest Serif"/>
              </a:rPr>
              <a:t>The projects were built using HTML, CSS, and JavaScript for front-end development, ensuring a responsive and interactive user interface. Additional tools include CSS animations for smooth visual effects and local storage for dark mode preference. Backend technologies (if applicable) may include Node.js, Express, and MongoDB for server-side logic and data management. Version control was managed using Git and GitHub. Design tools such as Google Fonts and SVG icons were also utilized for clean aesthetics.</a:t>
            </a:r>
          </a:p>
        </p:txBody>
      </p:sp>
      <p:sp>
        <p:nvSpPr>
          <p:cNvPr name="TextBox 12" id="12"/>
          <p:cNvSpPr txBox="true"/>
          <p:nvPr/>
        </p:nvSpPr>
        <p:spPr>
          <a:xfrm rot="0">
            <a:off x="0" y="116614"/>
            <a:ext cx="11091790" cy="1130392"/>
          </a:xfrm>
          <a:prstGeom prst="rect">
            <a:avLst/>
          </a:prstGeom>
        </p:spPr>
        <p:txBody>
          <a:bodyPr anchor="t" rtlCol="false" tIns="0" lIns="0" bIns="0" rIns="0">
            <a:spAutoFit/>
          </a:bodyPr>
          <a:lstStyle/>
          <a:p>
            <a:pPr algn="ctr">
              <a:lnSpc>
                <a:spcPts val="9200"/>
              </a:lnSpc>
              <a:spcBef>
                <a:spcPct val="0"/>
              </a:spcBef>
            </a:pPr>
            <a:r>
              <a:rPr lang="en-US" sz="6571">
                <a:solidFill>
                  <a:srgbClr val="9C4242"/>
                </a:solidFill>
                <a:latin typeface="The Youngest Serif"/>
                <a:ea typeface="The Youngest Serif"/>
                <a:cs typeface="The Youngest Serif"/>
                <a:sym typeface="The Youngest Serif"/>
              </a:rPr>
              <a:t>TOOLS AND TECHNIQUES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DC4A6"/>
        </a:solidFill>
      </p:bgPr>
    </p:bg>
    <p:spTree>
      <p:nvGrpSpPr>
        <p:cNvPr id="1" name=""/>
        <p:cNvGrpSpPr/>
        <p:nvPr/>
      </p:nvGrpSpPr>
      <p:grpSpPr>
        <a:xfrm>
          <a:off x="0" y="0"/>
          <a:ext cx="0" cy="0"/>
          <a:chOff x="0" y="0"/>
          <a:chExt cx="0" cy="0"/>
        </a:xfrm>
      </p:grpSpPr>
      <p:grpSp>
        <p:nvGrpSpPr>
          <p:cNvPr name="Group 2" id="2"/>
          <p:cNvGrpSpPr/>
          <p:nvPr/>
        </p:nvGrpSpPr>
        <p:grpSpPr>
          <a:xfrm rot="0">
            <a:off x="43467" y="131174"/>
            <a:ext cx="12249780" cy="1795052"/>
            <a:chOff x="0" y="0"/>
            <a:chExt cx="3226279" cy="472771"/>
          </a:xfrm>
        </p:grpSpPr>
        <p:sp>
          <p:nvSpPr>
            <p:cNvPr name="Freeform 3" id="3"/>
            <p:cNvSpPr/>
            <p:nvPr/>
          </p:nvSpPr>
          <p:spPr>
            <a:xfrm flipH="false" flipV="false" rot="0">
              <a:off x="0" y="0"/>
              <a:ext cx="3226279" cy="472771"/>
            </a:xfrm>
            <a:custGeom>
              <a:avLst/>
              <a:gdLst/>
              <a:ahLst/>
              <a:cxnLst/>
              <a:rect r="r" b="b" t="t" l="l"/>
              <a:pathLst>
                <a:path h="472771" w="3226279">
                  <a:moveTo>
                    <a:pt x="0" y="0"/>
                  </a:moveTo>
                  <a:lnTo>
                    <a:pt x="3226279" y="0"/>
                  </a:lnTo>
                  <a:lnTo>
                    <a:pt x="3226279" y="472771"/>
                  </a:lnTo>
                  <a:lnTo>
                    <a:pt x="0" y="472771"/>
                  </a:lnTo>
                  <a:close/>
                </a:path>
              </a:pathLst>
            </a:custGeom>
            <a:solidFill>
              <a:srgbClr val="FFFFFF">
                <a:alpha val="32941"/>
              </a:srgbClr>
            </a:solidFill>
          </p:spPr>
        </p:sp>
        <p:sp>
          <p:nvSpPr>
            <p:cNvPr name="TextBox 4" id="4"/>
            <p:cNvSpPr txBox="true"/>
            <p:nvPr/>
          </p:nvSpPr>
          <p:spPr>
            <a:xfrm>
              <a:off x="0" y="-28575"/>
              <a:ext cx="3226279" cy="501346"/>
            </a:xfrm>
            <a:prstGeom prst="rect">
              <a:avLst/>
            </a:prstGeom>
          </p:spPr>
          <p:txBody>
            <a:bodyPr anchor="ctr" rtlCol="false" tIns="50800" lIns="50800" bIns="50800" rIns="50800"/>
            <a:lstStyle/>
            <a:p>
              <a:pPr algn="ctr">
                <a:lnSpc>
                  <a:spcPts val="1890"/>
                </a:lnSpc>
              </a:pPr>
            </a:p>
          </p:txBody>
        </p:sp>
      </p:grpSp>
      <p:sp>
        <p:nvSpPr>
          <p:cNvPr name="Freeform 5" id="5"/>
          <p:cNvSpPr/>
          <p:nvPr/>
        </p:nvSpPr>
        <p:spPr>
          <a:xfrm flipH="false" flipV="false" rot="0">
            <a:off x="800704" y="3622556"/>
            <a:ext cx="16686591" cy="5561385"/>
          </a:xfrm>
          <a:custGeom>
            <a:avLst/>
            <a:gdLst/>
            <a:ahLst/>
            <a:cxnLst/>
            <a:rect r="r" b="b" t="t" l="l"/>
            <a:pathLst>
              <a:path h="5561385" w="16686591">
                <a:moveTo>
                  <a:pt x="0" y="0"/>
                </a:moveTo>
                <a:lnTo>
                  <a:pt x="16686592" y="0"/>
                </a:lnTo>
                <a:lnTo>
                  <a:pt x="16686592" y="5561385"/>
                </a:lnTo>
                <a:lnTo>
                  <a:pt x="0" y="5561385"/>
                </a:lnTo>
                <a:lnTo>
                  <a:pt x="0" y="0"/>
                </a:lnTo>
                <a:close/>
              </a:path>
            </a:pathLst>
          </a:custGeom>
          <a:blipFill>
            <a:blip r:embed="rId2"/>
            <a:stretch>
              <a:fillRect l="0" t="-59546" r="0" b="-36606"/>
            </a:stretch>
          </a:blipFill>
        </p:spPr>
      </p:sp>
      <p:sp>
        <p:nvSpPr>
          <p:cNvPr name="Freeform 6" id="6"/>
          <p:cNvSpPr/>
          <p:nvPr/>
        </p:nvSpPr>
        <p:spPr>
          <a:xfrm flipH="false" flipV="false" rot="5298444">
            <a:off x="15194696" y="7034185"/>
            <a:ext cx="3440482" cy="3427581"/>
          </a:xfrm>
          <a:custGeom>
            <a:avLst/>
            <a:gdLst/>
            <a:ahLst/>
            <a:cxnLst/>
            <a:rect r="r" b="b" t="t" l="l"/>
            <a:pathLst>
              <a:path h="3427581" w="3440482">
                <a:moveTo>
                  <a:pt x="0" y="0"/>
                </a:moveTo>
                <a:lnTo>
                  <a:pt x="3440482" y="0"/>
                </a:lnTo>
                <a:lnTo>
                  <a:pt x="3440482" y="3427581"/>
                </a:lnTo>
                <a:lnTo>
                  <a:pt x="0" y="3427581"/>
                </a:lnTo>
                <a:lnTo>
                  <a:pt x="0" y="0"/>
                </a:lnTo>
                <a:close/>
              </a:path>
            </a:pathLst>
          </a:custGeom>
          <a:blipFill>
            <a:blip r:embed="rId3"/>
            <a:stretch>
              <a:fillRect l="0" t="0" r="0" b="0"/>
            </a:stretch>
          </a:blipFill>
        </p:spPr>
      </p:sp>
      <p:sp>
        <p:nvSpPr>
          <p:cNvPr name="Freeform 7" id="7"/>
          <p:cNvSpPr/>
          <p:nvPr/>
        </p:nvSpPr>
        <p:spPr>
          <a:xfrm flipH="false" flipV="false" rot="0">
            <a:off x="-233139" y="2190860"/>
            <a:ext cx="2067687" cy="8229600"/>
          </a:xfrm>
          <a:custGeom>
            <a:avLst/>
            <a:gdLst/>
            <a:ahLst/>
            <a:cxnLst/>
            <a:rect r="r" b="b" t="t" l="l"/>
            <a:pathLst>
              <a:path h="8229600" w="2067687">
                <a:moveTo>
                  <a:pt x="0" y="0"/>
                </a:moveTo>
                <a:lnTo>
                  <a:pt x="2067687" y="0"/>
                </a:lnTo>
                <a:lnTo>
                  <a:pt x="2067687" y="8229600"/>
                </a:lnTo>
                <a:lnTo>
                  <a:pt x="0" y="8229600"/>
                </a:lnTo>
                <a:lnTo>
                  <a:pt x="0" y="0"/>
                </a:lnTo>
                <a:close/>
              </a:path>
            </a:pathLst>
          </a:custGeom>
          <a:blipFill>
            <a:blip r:embed="rId4"/>
            <a:stretch>
              <a:fillRect l="0" t="0" r="0" b="0"/>
            </a:stretch>
          </a:blipFill>
        </p:spPr>
      </p:sp>
      <p:sp>
        <p:nvSpPr>
          <p:cNvPr name="TextBox 8" id="8"/>
          <p:cNvSpPr txBox="true"/>
          <p:nvPr/>
        </p:nvSpPr>
        <p:spPr>
          <a:xfrm rot="0">
            <a:off x="478133" y="416209"/>
            <a:ext cx="11815113" cy="2032189"/>
          </a:xfrm>
          <a:prstGeom prst="rect">
            <a:avLst/>
          </a:prstGeom>
        </p:spPr>
        <p:txBody>
          <a:bodyPr anchor="t" rtlCol="false" tIns="0" lIns="0" bIns="0" rIns="0">
            <a:spAutoFit/>
          </a:bodyPr>
          <a:lstStyle/>
          <a:p>
            <a:pPr algn="ctr">
              <a:lnSpc>
                <a:spcPts val="8165"/>
              </a:lnSpc>
            </a:pPr>
            <a:r>
              <a:rPr lang="en-US" sz="5832">
                <a:solidFill>
                  <a:srgbClr val="2B9342"/>
                </a:solidFill>
                <a:latin typeface="The Youngest Serif"/>
                <a:ea typeface="The Youngest Serif"/>
                <a:cs typeface="The Youngest Serif"/>
                <a:sym typeface="The Youngest Serif"/>
              </a:rPr>
              <a:t>POTFOLIO DESIGN AND LAYOUT</a:t>
            </a:r>
          </a:p>
          <a:p>
            <a:pPr algn="ctr">
              <a:lnSpc>
                <a:spcPts val="8165"/>
              </a:lnSpc>
              <a:spcBef>
                <a:spcPct val="0"/>
              </a:spcBef>
            </a:pPr>
          </a:p>
        </p:txBody>
      </p:sp>
      <p:sp>
        <p:nvSpPr>
          <p:cNvPr name="TextBox 9" id="9"/>
          <p:cNvSpPr txBox="true"/>
          <p:nvPr/>
        </p:nvSpPr>
        <p:spPr>
          <a:xfrm rot="0">
            <a:off x="1028700" y="4018967"/>
            <a:ext cx="15666777" cy="4960831"/>
          </a:xfrm>
          <a:prstGeom prst="rect">
            <a:avLst/>
          </a:prstGeom>
        </p:spPr>
        <p:txBody>
          <a:bodyPr anchor="t" rtlCol="false" tIns="0" lIns="0" bIns="0" rIns="0">
            <a:spAutoFit/>
          </a:bodyPr>
          <a:lstStyle/>
          <a:p>
            <a:pPr algn="ctr">
              <a:lnSpc>
                <a:spcPts val="4952"/>
              </a:lnSpc>
              <a:spcBef>
                <a:spcPct val="0"/>
              </a:spcBef>
            </a:pPr>
            <a:r>
              <a:rPr lang="en-US" sz="3537">
                <a:solidFill>
                  <a:srgbClr val="2B9342"/>
                </a:solidFill>
                <a:latin typeface="The Youngest Serif"/>
                <a:ea typeface="The Youngest Serif"/>
                <a:cs typeface="The Youngest Serif"/>
                <a:sym typeface="The Youngest Serif"/>
              </a:rPr>
              <a:t>The portfolio uses a clean, modern dark theme with glassmorphism-style cards for distinct content sections. The navigation bar is fixed at the top with the profile and links clearly separated for easy access. Sections (About, Projects, Contact) are spaced with rounded panels that highlight content without clutter. Responsive grid layouts display projects attractively on all screen sizes. Interactive elements like buttons and hover states improve usability and engagement. The design balances simplicity and elegance to professionally showcase skills and work.</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295754" y="2264794"/>
            <a:ext cx="11824426" cy="5992315"/>
          </a:xfrm>
          <a:prstGeom prst="rect">
            <a:avLst/>
          </a:prstGeom>
        </p:spPr>
        <p:txBody>
          <a:bodyPr anchor="t" rtlCol="false" tIns="0" lIns="0" bIns="0" rIns="0">
            <a:spAutoFit/>
          </a:bodyPr>
          <a:lstStyle/>
          <a:p>
            <a:pPr algn="ctr">
              <a:lnSpc>
                <a:spcPts val="5204"/>
              </a:lnSpc>
              <a:spcBef>
                <a:spcPct val="0"/>
              </a:spcBef>
            </a:pPr>
            <a:r>
              <a:rPr lang="en-US" sz="3717">
                <a:solidFill>
                  <a:srgbClr val="000000"/>
                </a:solidFill>
                <a:latin typeface="Copperplate Gothic 29 BC"/>
                <a:ea typeface="Copperplate Gothic 29 BC"/>
                <a:cs typeface="Copperplate Gothic 29 BC"/>
                <a:sym typeface="Copperplate Gothic 29 BC"/>
              </a:rPr>
              <a:t>The portfolio includes responsive design for all screen sizes, dark/light mode toggle with saved preferences, smooth scrolling navigation with active link highlighting, and animated section reveal effects for enhanced user experience. Projects are displayed in a clean grid with hover effects. The contact form offers live validation and confirmation alerts. The top navigation bar shows profile image, name, menu links, and Instagram with accessible keyboard support.</a:t>
            </a:r>
          </a:p>
        </p:txBody>
      </p:sp>
      <p:sp>
        <p:nvSpPr>
          <p:cNvPr name="TextBox 3" id="3"/>
          <p:cNvSpPr txBox="true"/>
          <p:nvPr/>
        </p:nvSpPr>
        <p:spPr>
          <a:xfrm rot="0">
            <a:off x="2295754" y="2262441"/>
            <a:ext cx="11824426" cy="5992315"/>
          </a:xfrm>
          <a:prstGeom prst="rect">
            <a:avLst/>
          </a:prstGeom>
        </p:spPr>
        <p:txBody>
          <a:bodyPr anchor="t" rtlCol="false" tIns="0" lIns="0" bIns="0" rIns="0">
            <a:spAutoFit/>
          </a:bodyPr>
          <a:lstStyle/>
          <a:p>
            <a:pPr algn="ctr">
              <a:lnSpc>
                <a:spcPts val="5204"/>
              </a:lnSpc>
              <a:spcBef>
                <a:spcPct val="0"/>
              </a:spcBef>
            </a:pPr>
            <a:r>
              <a:rPr lang="en-US" sz="3717">
                <a:solidFill>
                  <a:srgbClr val="000000"/>
                </a:solidFill>
                <a:latin typeface="Copperplate Gothic 29 BC"/>
                <a:ea typeface="Copperplate Gothic 29 BC"/>
                <a:cs typeface="Copperplate Gothic 29 BC"/>
                <a:sym typeface="Copperplate Gothic 29 BC"/>
              </a:rPr>
              <a:t>The portfolio includes responsive design for all screen sizes, dark/light mode toggle with saved preferences, smooth scrolling navigation with active link highlighting, and animated section reveal effects for enhanced user experience. Projects are displayed in a clean grid with hover effects. The contact form offers live validation and confirmation alerts. The top navigation bar shows profile image, name, menu links, and Instagram with accessible keyboard support.</a:t>
            </a:r>
          </a:p>
        </p:txBody>
      </p:sp>
      <p:grpSp>
        <p:nvGrpSpPr>
          <p:cNvPr name="Group 4" id="4"/>
          <p:cNvGrpSpPr/>
          <p:nvPr/>
        </p:nvGrpSpPr>
        <p:grpSpPr>
          <a:xfrm rot="3737562">
            <a:off x="-747234" y="4584167"/>
            <a:ext cx="3086100" cy="2700338"/>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27F7B"/>
            </a:solidFill>
          </p:spPr>
        </p:sp>
        <p:sp>
          <p:nvSpPr>
            <p:cNvPr name="TextBox 6" id="6"/>
            <p:cNvSpPr txBox="true"/>
            <p:nvPr/>
          </p:nvSpPr>
          <p:spPr>
            <a:xfrm>
              <a:off x="127000" y="301625"/>
              <a:ext cx="558800" cy="358775"/>
            </a:xfrm>
            <a:prstGeom prst="rect">
              <a:avLst/>
            </a:prstGeom>
          </p:spPr>
          <p:txBody>
            <a:bodyPr anchor="ctr" rtlCol="false" tIns="50800" lIns="50800" bIns="50800" rIns="50800"/>
            <a:lstStyle/>
            <a:p>
              <a:pPr algn="ctr">
                <a:lnSpc>
                  <a:spcPts val="1890"/>
                </a:lnSpc>
              </a:pPr>
            </a:p>
          </p:txBody>
        </p:sp>
      </p:grpSp>
      <p:sp>
        <p:nvSpPr>
          <p:cNvPr name="Freeform 7" id="7"/>
          <p:cNvSpPr/>
          <p:nvPr/>
        </p:nvSpPr>
        <p:spPr>
          <a:xfrm flipH="false" flipV="false" rot="0">
            <a:off x="0" y="1888671"/>
            <a:ext cx="1591631" cy="3441365"/>
          </a:xfrm>
          <a:custGeom>
            <a:avLst/>
            <a:gdLst/>
            <a:ahLst/>
            <a:cxnLst/>
            <a:rect r="r" b="b" t="t" l="l"/>
            <a:pathLst>
              <a:path h="3441365" w="1591631">
                <a:moveTo>
                  <a:pt x="0" y="0"/>
                </a:moveTo>
                <a:lnTo>
                  <a:pt x="1591631" y="0"/>
                </a:lnTo>
                <a:lnTo>
                  <a:pt x="1591631" y="3441365"/>
                </a:lnTo>
                <a:lnTo>
                  <a:pt x="0" y="3441365"/>
                </a:lnTo>
                <a:lnTo>
                  <a:pt x="0" y="0"/>
                </a:lnTo>
                <a:close/>
              </a:path>
            </a:pathLst>
          </a:custGeom>
          <a:blipFill>
            <a:blip r:embed="rId2"/>
            <a:stretch>
              <a:fillRect l="0" t="0" r="0" b="0"/>
            </a:stretch>
          </a:blipFill>
        </p:spPr>
      </p:sp>
      <p:sp>
        <p:nvSpPr>
          <p:cNvPr name="TextBox 8" id="8"/>
          <p:cNvSpPr txBox="true"/>
          <p:nvPr/>
        </p:nvSpPr>
        <p:spPr>
          <a:xfrm rot="0">
            <a:off x="0" y="130888"/>
            <a:ext cx="11145266" cy="897812"/>
          </a:xfrm>
          <a:prstGeom prst="rect">
            <a:avLst/>
          </a:prstGeom>
        </p:spPr>
        <p:txBody>
          <a:bodyPr anchor="t" rtlCol="false" tIns="0" lIns="0" bIns="0" rIns="0">
            <a:spAutoFit/>
          </a:bodyPr>
          <a:lstStyle/>
          <a:p>
            <a:pPr algn="ctr">
              <a:lnSpc>
                <a:spcPts val="7317"/>
              </a:lnSpc>
              <a:spcBef>
                <a:spcPct val="0"/>
              </a:spcBef>
            </a:pPr>
            <a:r>
              <a:rPr lang="en-US" sz="5227">
                <a:solidFill>
                  <a:srgbClr val="000000"/>
                </a:solidFill>
                <a:latin typeface="The Youngest Serif"/>
                <a:ea typeface="The Youngest Serif"/>
                <a:cs typeface="The Youngest Serif"/>
                <a:sym typeface="The Youngest Serif"/>
              </a:rPr>
              <a:t>FEATURES AND FUNCTIONALITY</a:t>
            </a:r>
          </a:p>
        </p:txBody>
      </p:sp>
      <p:grpSp>
        <p:nvGrpSpPr>
          <p:cNvPr name="Group 9" id="9"/>
          <p:cNvGrpSpPr/>
          <p:nvPr/>
        </p:nvGrpSpPr>
        <p:grpSpPr>
          <a:xfrm rot="0">
            <a:off x="16558414" y="0"/>
            <a:ext cx="1729586" cy="172958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427F7B"/>
            </a:solidFill>
          </p:spPr>
        </p:sp>
        <p:sp>
          <p:nvSpPr>
            <p:cNvPr name="TextBox 11" id="11"/>
            <p:cNvSpPr txBox="true"/>
            <p:nvPr/>
          </p:nvSpPr>
          <p:spPr>
            <a:xfrm>
              <a:off x="139700" y="111125"/>
              <a:ext cx="533400" cy="561975"/>
            </a:xfrm>
            <a:prstGeom prst="rect">
              <a:avLst/>
            </a:prstGeom>
          </p:spPr>
          <p:txBody>
            <a:bodyPr anchor="ctr" rtlCol="false" tIns="50800" lIns="50800" bIns="50800" rIns="50800"/>
            <a:lstStyle/>
            <a:p>
              <a:pPr algn="ctr">
                <a:lnSpc>
                  <a:spcPts val="1890"/>
                </a:lnSpc>
              </a:pPr>
            </a:p>
          </p:txBody>
        </p:sp>
      </p:grpSp>
      <p:grpSp>
        <p:nvGrpSpPr>
          <p:cNvPr name="Group 12" id="12"/>
          <p:cNvGrpSpPr/>
          <p:nvPr/>
        </p:nvGrpSpPr>
        <p:grpSpPr>
          <a:xfrm rot="5400000">
            <a:off x="-2097242" y="7485584"/>
            <a:ext cx="5375345" cy="1543050"/>
            <a:chOff x="0" y="0"/>
            <a:chExt cx="1415729" cy="406400"/>
          </a:xfrm>
        </p:grpSpPr>
        <p:sp>
          <p:nvSpPr>
            <p:cNvPr name="Freeform 13" id="13"/>
            <p:cNvSpPr/>
            <p:nvPr/>
          </p:nvSpPr>
          <p:spPr>
            <a:xfrm flipH="false" flipV="false" rot="0">
              <a:off x="0" y="0"/>
              <a:ext cx="1415729" cy="406400"/>
            </a:xfrm>
            <a:custGeom>
              <a:avLst/>
              <a:gdLst/>
              <a:ahLst/>
              <a:cxnLst/>
              <a:rect r="r" b="b" t="t" l="l"/>
              <a:pathLst>
                <a:path h="406400" w="1415729">
                  <a:moveTo>
                    <a:pt x="1212529" y="0"/>
                  </a:moveTo>
                  <a:cubicBezTo>
                    <a:pt x="1324753" y="0"/>
                    <a:pt x="1415729" y="90976"/>
                    <a:pt x="1415729" y="203200"/>
                  </a:cubicBezTo>
                  <a:cubicBezTo>
                    <a:pt x="1415729" y="315424"/>
                    <a:pt x="1324753" y="406400"/>
                    <a:pt x="1212529" y="406400"/>
                  </a:cubicBezTo>
                  <a:lnTo>
                    <a:pt x="203200" y="406400"/>
                  </a:lnTo>
                  <a:cubicBezTo>
                    <a:pt x="90976" y="406400"/>
                    <a:pt x="0" y="315424"/>
                    <a:pt x="0" y="203200"/>
                  </a:cubicBezTo>
                  <a:cubicBezTo>
                    <a:pt x="0" y="90976"/>
                    <a:pt x="90976" y="0"/>
                    <a:pt x="203200" y="0"/>
                  </a:cubicBezTo>
                  <a:close/>
                </a:path>
              </a:pathLst>
            </a:custGeom>
            <a:solidFill>
              <a:srgbClr val="427F7B"/>
            </a:solidFill>
          </p:spPr>
        </p:sp>
        <p:sp>
          <p:nvSpPr>
            <p:cNvPr name="TextBox 14" id="14"/>
            <p:cNvSpPr txBox="true"/>
            <p:nvPr/>
          </p:nvSpPr>
          <p:spPr>
            <a:xfrm>
              <a:off x="0" y="-28575"/>
              <a:ext cx="1415729" cy="434975"/>
            </a:xfrm>
            <a:prstGeom prst="rect">
              <a:avLst/>
            </a:prstGeom>
          </p:spPr>
          <p:txBody>
            <a:bodyPr anchor="ctr" rtlCol="false" tIns="50800" lIns="50800" bIns="50800" rIns="50800"/>
            <a:lstStyle/>
            <a:p>
              <a:pPr algn="ctr">
                <a:lnSpc>
                  <a:spcPts val="1890"/>
                </a:lnSpc>
              </a:pPr>
            </a:p>
          </p:txBody>
        </p:sp>
      </p:grpSp>
      <p:grpSp>
        <p:nvGrpSpPr>
          <p:cNvPr name="Group 15" id="15"/>
          <p:cNvGrpSpPr/>
          <p:nvPr/>
        </p:nvGrpSpPr>
        <p:grpSpPr>
          <a:xfrm rot="0">
            <a:off x="43467" y="0"/>
            <a:ext cx="12249780" cy="1795052"/>
            <a:chOff x="0" y="0"/>
            <a:chExt cx="3226279" cy="472771"/>
          </a:xfrm>
        </p:grpSpPr>
        <p:sp>
          <p:nvSpPr>
            <p:cNvPr name="Freeform 16" id="16"/>
            <p:cNvSpPr/>
            <p:nvPr/>
          </p:nvSpPr>
          <p:spPr>
            <a:xfrm flipH="false" flipV="false" rot="0">
              <a:off x="0" y="0"/>
              <a:ext cx="3226279" cy="472771"/>
            </a:xfrm>
            <a:custGeom>
              <a:avLst/>
              <a:gdLst/>
              <a:ahLst/>
              <a:cxnLst/>
              <a:rect r="r" b="b" t="t" l="l"/>
              <a:pathLst>
                <a:path h="472771" w="3226279">
                  <a:moveTo>
                    <a:pt x="0" y="0"/>
                  </a:moveTo>
                  <a:lnTo>
                    <a:pt x="3226279" y="0"/>
                  </a:lnTo>
                  <a:lnTo>
                    <a:pt x="3226279" y="472771"/>
                  </a:lnTo>
                  <a:lnTo>
                    <a:pt x="0" y="472771"/>
                  </a:lnTo>
                  <a:close/>
                </a:path>
              </a:pathLst>
            </a:custGeom>
            <a:solidFill>
              <a:srgbClr val="FFFFFF">
                <a:alpha val="32941"/>
              </a:srgbClr>
            </a:solidFill>
          </p:spPr>
        </p:sp>
        <p:sp>
          <p:nvSpPr>
            <p:cNvPr name="TextBox 17" id="17"/>
            <p:cNvSpPr txBox="true"/>
            <p:nvPr/>
          </p:nvSpPr>
          <p:spPr>
            <a:xfrm>
              <a:off x="0" y="-28575"/>
              <a:ext cx="3226279" cy="501346"/>
            </a:xfrm>
            <a:prstGeom prst="rect">
              <a:avLst/>
            </a:prstGeom>
          </p:spPr>
          <p:txBody>
            <a:bodyPr anchor="ctr" rtlCol="false" tIns="50800" lIns="50800" bIns="50800" rIns="50800"/>
            <a:lstStyle/>
            <a:p>
              <a:pPr algn="ctr">
                <a:lnSpc>
                  <a:spcPts val="1890"/>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DAGx2ZGfYgk</dc:identifier>
  <dcterms:modified xsi:type="dcterms:W3CDTF">2011-08-01T06:04:30Z</dcterms:modified>
  <cp:revision>1</cp:revision>
  <dc:title>STUDENT NAME: REGISTER NO AND NMID: DEPARTMENT: COLLEGE: COLLEGE/ UNIVERSITY</dc:title>
</cp:coreProperties>
</file>